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8" r:id="rId2"/>
  </p:sldMasterIdLst>
  <p:notesMasterIdLst>
    <p:notesMasterId r:id="rId37"/>
  </p:notesMasterIdLst>
  <p:sldIdLst>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83E12"/>
    <a:srgbClr val="50252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26" autoAdjust="0"/>
    <p:restoredTop sz="71822" autoAdjust="0"/>
  </p:normalViewPr>
  <p:slideViewPr>
    <p:cSldViewPr snapToGrid="0">
      <p:cViewPr varScale="1">
        <p:scale>
          <a:sx n="87" d="100"/>
          <a:sy n="87" d="100"/>
        </p:scale>
        <p:origin x="1258"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viewProps" Target="viewProps.xml"/><Relationship Id="rId21" Type="http://schemas.openxmlformats.org/officeDocument/2006/relationships/slide" Target="slides/slide19.xml"/><Relationship Id="rId34" Type="http://schemas.openxmlformats.org/officeDocument/2006/relationships/slide" Target="slides/slide32.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3EA5BA6-DF4A-4ACA-A4E3-2A8C7A578036}" type="datetimeFigureOut">
              <a:rPr lang="en-US" smtClean="0"/>
              <a:t>6/10/2023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66DFABD-EE07-4C85-AE01-F019B55B7340}" type="slidenum">
              <a:rPr lang="en-US" smtClean="0"/>
              <a:t>‹#›</a:t>
            </a:fld>
            <a:endParaRPr lang="en-US"/>
          </a:p>
        </p:txBody>
      </p:sp>
    </p:spTree>
    <p:extLst>
      <p:ext uri="{BB962C8B-B14F-4D97-AF65-F5344CB8AC3E}">
        <p14:creationId xmlns:p14="http://schemas.microsoft.com/office/powerpoint/2010/main" val="3550934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66DFABD-EE07-4C85-AE01-F019B55B7340}" type="slidenum">
              <a:rPr lang="en-US" smtClean="0"/>
              <a:t>4</a:t>
            </a:fld>
            <a:endParaRPr lang="en-US"/>
          </a:p>
        </p:txBody>
      </p:sp>
    </p:spTree>
    <p:extLst>
      <p:ext uri="{BB962C8B-B14F-4D97-AF65-F5344CB8AC3E}">
        <p14:creationId xmlns:p14="http://schemas.microsoft.com/office/powerpoint/2010/main" val="26724685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several pieces of functionality generally common with API management systems:</a:t>
            </a:r>
          </a:p>
        </p:txBody>
      </p:sp>
      <p:sp>
        <p:nvSpPr>
          <p:cNvPr id="4" name="Slide Number Placeholder 3"/>
          <p:cNvSpPr>
            <a:spLocks noGrp="1"/>
          </p:cNvSpPr>
          <p:nvPr>
            <p:ph type="sldNum" sz="quarter" idx="5"/>
          </p:nvPr>
        </p:nvSpPr>
        <p:spPr/>
        <p:txBody>
          <a:bodyPr/>
          <a:lstStyle/>
          <a:p>
            <a:fld id="{266DFABD-EE07-4C85-AE01-F019B55B7340}" type="slidenum">
              <a:rPr lang="en-US" smtClean="0"/>
              <a:t>14</a:t>
            </a:fld>
            <a:endParaRPr lang="en-US"/>
          </a:p>
        </p:txBody>
      </p:sp>
    </p:spTree>
    <p:extLst>
      <p:ext uri="{BB962C8B-B14F-4D97-AF65-F5344CB8AC3E}">
        <p14:creationId xmlns:p14="http://schemas.microsoft.com/office/powerpoint/2010/main" val="9356625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there are several pieces of functionality generally common with API management systems:</a:t>
            </a:r>
          </a:p>
          <a:p>
            <a:pPr marL="0" indent="0">
              <a:buFont typeface="Arial" panose="020B0604020202020204" pitchFamily="34" charset="0"/>
              <a:buNone/>
            </a:pPr>
            <a:endParaRPr lang="en-US"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Creating and publishing APIs</a:t>
            </a:r>
          </a:p>
          <a:p>
            <a:pPr marL="171450" indent="-171450">
              <a:buFont typeface="Arial" panose="020B0604020202020204" pitchFamily="34" charset="0"/>
              <a:buChar char="•"/>
            </a:pPr>
            <a:r>
              <a:rPr lang="en-US" dirty="0"/>
              <a:t>Enforcing their usage policies</a:t>
            </a:r>
          </a:p>
          <a:p>
            <a:pPr marL="171450" indent="-171450">
              <a:buFont typeface="Arial" panose="020B0604020202020204" pitchFamily="34" charset="0"/>
              <a:buChar char="•"/>
            </a:pPr>
            <a:r>
              <a:rPr lang="en-US" dirty="0"/>
              <a:t>Controlling access</a:t>
            </a:r>
          </a:p>
          <a:p>
            <a:pPr marL="171450" indent="-171450">
              <a:buFont typeface="Arial" panose="020B0604020202020204" pitchFamily="34" charset="0"/>
              <a:buChar char="•"/>
            </a:pPr>
            <a:r>
              <a:rPr lang="en-US" dirty="0"/>
              <a:t>Nurturing the developer community</a:t>
            </a:r>
          </a:p>
          <a:p>
            <a:pPr marL="171450" indent="-171450">
              <a:buFont typeface="Arial" panose="020B0604020202020204" pitchFamily="34" charset="0"/>
              <a:buChar char="•"/>
            </a:pPr>
            <a:r>
              <a:rPr lang="en-US" dirty="0"/>
              <a:t>Collecting and analyzing usage statistics</a:t>
            </a:r>
          </a:p>
          <a:p>
            <a:pPr marL="171450" indent="-171450">
              <a:buFont typeface="Arial" panose="020B0604020202020204" pitchFamily="34" charset="0"/>
              <a:buChar char="•"/>
            </a:pPr>
            <a:r>
              <a:rPr lang="en-US" dirty="0"/>
              <a:t>Reporting on performance</a:t>
            </a:r>
          </a:p>
          <a:p>
            <a:endParaRPr lang="en-US" dirty="0"/>
          </a:p>
        </p:txBody>
      </p:sp>
      <p:sp>
        <p:nvSpPr>
          <p:cNvPr id="4" name="Slide Number Placeholder 3"/>
          <p:cNvSpPr>
            <a:spLocks noGrp="1"/>
          </p:cNvSpPr>
          <p:nvPr>
            <p:ph type="sldNum" sz="quarter" idx="5"/>
          </p:nvPr>
        </p:nvSpPr>
        <p:spPr/>
        <p:txBody>
          <a:bodyPr/>
          <a:lstStyle/>
          <a:p>
            <a:fld id="{266DFABD-EE07-4C85-AE01-F019B55B7340}" type="slidenum">
              <a:rPr lang="en-US" smtClean="0"/>
              <a:t>15</a:t>
            </a:fld>
            <a:endParaRPr lang="en-US"/>
          </a:p>
        </p:txBody>
      </p:sp>
    </p:spTree>
    <p:extLst>
      <p:ext uri="{BB962C8B-B14F-4D97-AF65-F5344CB8AC3E}">
        <p14:creationId xmlns:p14="http://schemas.microsoft.com/office/powerpoint/2010/main" val="13851675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66DFABD-EE07-4C85-AE01-F019B55B7340}" type="slidenum">
              <a:rPr lang="en-US" smtClean="0"/>
              <a:t>16</a:t>
            </a:fld>
            <a:endParaRPr lang="en-US"/>
          </a:p>
        </p:txBody>
      </p:sp>
    </p:spTree>
    <p:extLst>
      <p:ext uri="{BB962C8B-B14F-4D97-AF65-F5344CB8AC3E}">
        <p14:creationId xmlns:p14="http://schemas.microsoft.com/office/powerpoint/2010/main" val="14833842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API Integration</a:t>
            </a:r>
            <a:endParaRPr lang="en-US" b="0" u="none" dirty="0"/>
          </a:p>
          <a:p>
            <a:r>
              <a:rPr lang="en-US" b="0" u="none" dirty="0"/>
              <a:t>API integration is the process of connecting two or more applications via their APIs to perform a joint function.  The connection is made through the API layer of each application to make them talk to one another.  API integration ensures that applications which are connected represent the most up-to-date data while providing data integrity across a technology stack without having to worry about versioning.  Some API management solutions come pre-installed with out-of-the-box integrations, while other require more complex integrations.</a:t>
            </a:r>
          </a:p>
          <a:p>
            <a:endParaRPr lang="en-US" dirty="0"/>
          </a:p>
        </p:txBody>
      </p:sp>
      <p:sp>
        <p:nvSpPr>
          <p:cNvPr id="4" name="Slide Number Placeholder 3"/>
          <p:cNvSpPr>
            <a:spLocks noGrp="1"/>
          </p:cNvSpPr>
          <p:nvPr>
            <p:ph type="sldNum" sz="quarter" idx="5"/>
          </p:nvPr>
        </p:nvSpPr>
        <p:spPr/>
        <p:txBody>
          <a:bodyPr/>
          <a:lstStyle/>
          <a:p>
            <a:fld id="{266DFABD-EE07-4C85-AE01-F019B55B7340}" type="slidenum">
              <a:rPr lang="en-US" smtClean="0"/>
              <a:t>17</a:t>
            </a:fld>
            <a:endParaRPr lang="en-US"/>
          </a:p>
        </p:txBody>
      </p:sp>
    </p:spTree>
    <p:extLst>
      <p:ext uri="{BB962C8B-B14F-4D97-AF65-F5344CB8AC3E}">
        <p14:creationId xmlns:p14="http://schemas.microsoft.com/office/powerpoint/2010/main" val="13679170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Multi-Channel User Experiences</a:t>
            </a:r>
            <a:endParaRPr lang="en-US" b="0" u="none" dirty="0"/>
          </a:p>
          <a:p>
            <a:r>
              <a:rPr lang="en-US" b="0" u="none" dirty="0"/>
              <a:t>APIs are frequently used to enable user experiences such as web, mobile, wearable, or IoT applications.  Reuse APIs to accelerate development and ROI.</a:t>
            </a:r>
            <a:endParaRPr lang="en-US" b="1" u="sng" dirty="0"/>
          </a:p>
        </p:txBody>
      </p:sp>
      <p:sp>
        <p:nvSpPr>
          <p:cNvPr id="4" name="Slide Number Placeholder 3"/>
          <p:cNvSpPr>
            <a:spLocks noGrp="1"/>
          </p:cNvSpPr>
          <p:nvPr>
            <p:ph type="sldNum" sz="quarter" idx="5"/>
          </p:nvPr>
        </p:nvSpPr>
        <p:spPr/>
        <p:txBody>
          <a:bodyPr/>
          <a:lstStyle/>
          <a:p>
            <a:fld id="{266DFABD-EE07-4C85-AE01-F019B55B7340}" type="slidenum">
              <a:rPr lang="en-US" smtClean="0"/>
              <a:t>18</a:t>
            </a:fld>
            <a:endParaRPr lang="en-US"/>
          </a:p>
        </p:txBody>
      </p:sp>
    </p:spTree>
    <p:extLst>
      <p:ext uri="{BB962C8B-B14F-4D97-AF65-F5344CB8AC3E}">
        <p14:creationId xmlns:p14="http://schemas.microsoft.com/office/powerpoint/2010/main" val="2911575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B2B Integration</a:t>
            </a:r>
            <a:endParaRPr lang="en-US" b="0" u="none" dirty="0"/>
          </a:p>
          <a:p>
            <a:r>
              <a:rPr lang="en-US" b="0" u="none" dirty="0"/>
              <a:t>APIs exposed to partners and customers lower the barrier to integrate business processes and exchange data between business entities.  APIs eliminate the overhead inherent in point-to-point integration.</a:t>
            </a:r>
          </a:p>
          <a:p>
            <a:endParaRPr lang="en-US" b="0" u="none" dirty="0"/>
          </a:p>
          <a:p>
            <a:r>
              <a:rPr lang="en-US" b="0" u="none" dirty="0"/>
              <a:t>B2B integration, refers to the automation of communication and business processes of two or more organization.  This integration delivery style enables them to work more effectively with customers, suppliers, and business partners through business process automation.</a:t>
            </a:r>
          </a:p>
          <a:p>
            <a:endParaRPr lang="en-US" b="0" u="none" dirty="0"/>
          </a:p>
          <a:p>
            <a:r>
              <a:rPr lang="en-US" b="0" u="none" dirty="0"/>
              <a:t>B2B integration pulls information form an internal source application and transfers it to an end external application via secure data movement and an integration platform.</a:t>
            </a:r>
            <a:endParaRPr lang="en-US" b="1" u="sng" dirty="0"/>
          </a:p>
        </p:txBody>
      </p:sp>
      <p:sp>
        <p:nvSpPr>
          <p:cNvPr id="4" name="Slide Number Placeholder 3"/>
          <p:cNvSpPr>
            <a:spLocks noGrp="1"/>
          </p:cNvSpPr>
          <p:nvPr>
            <p:ph type="sldNum" sz="quarter" idx="5"/>
          </p:nvPr>
        </p:nvSpPr>
        <p:spPr/>
        <p:txBody>
          <a:bodyPr/>
          <a:lstStyle/>
          <a:p>
            <a:fld id="{266DFABD-EE07-4C85-AE01-F019B55B7340}" type="slidenum">
              <a:rPr lang="en-US" smtClean="0"/>
              <a:t>19</a:t>
            </a:fld>
            <a:endParaRPr lang="en-US"/>
          </a:p>
        </p:txBody>
      </p:sp>
    </p:spTree>
    <p:extLst>
      <p:ext uri="{BB962C8B-B14F-4D97-AF65-F5344CB8AC3E}">
        <p14:creationId xmlns:p14="http://schemas.microsoft.com/office/powerpoint/2010/main" val="1867847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Data as a Service</a:t>
            </a:r>
            <a:endParaRPr lang="en-US" b="0" u="none" dirty="0"/>
          </a:p>
          <a:p>
            <a:r>
              <a:rPr lang="en-US" b="0" u="none" dirty="0"/>
              <a:t>Data as a Service is a type of data management strategy that uses the cloud to deliver data storage, integration, processing, or analytic services via a network connection.  DaaS tools remove the need for organizations to install and manage software or hardware locally.  DaaS allows organizations to begin storing and processing data quickly, and can be more scalable than on-prem alternatives since more users can be allocated to cloud workloads.  DaaS tools are usually managed automatically and kept up-to-date by the provider.</a:t>
            </a:r>
            <a:endParaRPr lang="en-US" b="1" u="sng" dirty="0"/>
          </a:p>
        </p:txBody>
      </p:sp>
      <p:sp>
        <p:nvSpPr>
          <p:cNvPr id="4" name="Slide Number Placeholder 3"/>
          <p:cNvSpPr>
            <a:spLocks noGrp="1"/>
          </p:cNvSpPr>
          <p:nvPr>
            <p:ph type="sldNum" sz="quarter" idx="5"/>
          </p:nvPr>
        </p:nvSpPr>
        <p:spPr/>
        <p:txBody>
          <a:bodyPr/>
          <a:lstStyle/>
          <a:p>
            <a:fld id="{266DFABD-EE07-4C85-AE01-F019B55B7340}" type="slidenum">
              <a:rPr lang="en-US" smtClean="0"/>
              <a:t>20</a:t>
            </a:fld>
            <a:endParaRPr lang="en-US"/>
          </a:p>
        </p:txBody>
      </p:sp>
    </p:spTree>
    <p:extLst>
      <p:ext uri="{BB962C8B-B14F-4D97-AF65-F5344CB8AC3E}">
        <p14:creationId xmlns:p14="http://schemas.microsoft.com/office/powerpoint/2010/main" val="143909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Unlocking Legacy Assets</a:t>
            </a:r>
            <a:endParaRPr lang="en-US" b="0" u="none" dirty="0"/>
          </a:p>
          <a:p>
            <a:r>
              <a:rPr lang="en-US" b="0" u="none" dirty="0"/>
              <a:t>APIs are used to abstract and modernize legacy backends and make them accessible from new cloud services and modern applications.  APIs allow innovation without the risk, cost, and delays of migration.</a:t>
            </a:r>
            <a:endParaRPr lang="en-US" b="1" u="sng" dirty="0"/>
          </a:p>
        </p:txBody>
      </p:sp>
      <p:sp>
        <p:nvSpPr>
          <p:cNvPr id="4" name="Slide Number Placeholder 3"/>
          <p:cNvSpPr>
            <a:spLocks noGrp="1"/>
          </p:cNvSpPr>
          <p:nvPr>
            <p:ph type="sldNum" sz="quarter" idx="5"/>
          </p:nvPr>
        </p:nvSpPr>
        <p:spPr/>
        <p:txBody>
          <a:bodyPr/>
          <a:lstStyle/>
          <a:p>
            <a:fld id="{266DFABD-EE07-4C85-AE01-F019B55B7340}" type="slidenum">
              <a:rPr lang="en-US" smtClean="0"/>
              <a:t>21</a:t>
            </a:fld>
            <a:endParaRPr lang="en-US"/>
          </a:p>
        </p:txBody>
      </p:sp>
    </p:spTree>
    <p:extLst>
      <p:ext uri="{BB962C8B-B14F-4D97-AF65-F5344CB8AC3E}">
        <p14:creationId xmlns:p14="http://schemas.microsoft.com/office/powerpoint/2010/main" val="37944808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66DFABD-EE07-4C85-AE01-F019B55B7340}" type="slidenum">
              <a:rPr lang="en-US" smtClean="0"/>
              <a:t>22</a:t>
            </a:fld>
            <a:endParaRPr lang="en-US"/>
          </a:p>
        </p:txBody>
      </p:sp>
    </p:spTree>
    <p:extLst>
      <p:ext uri="{BB962C8B-B14F-4D97-AF65-F5344CB8AC3E}">
        <p14:creationId xmlns:p14="http://schemas.microsoft.com/office/powerpoint/2010/main" val="24964908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Manage APIs across clouds and on-premises</a:t>
            </a:r>
            <a:endParaRPr lang="en-US" b="0" u="none" dirty="0"/>
          </a:p>
          <a:p>
            <a:r>
              <a:rPr lang="en-US" b="0" u="none" dirty="0"/>
              <a:t>Deploy API gateways side-by-side with the APIs hosted in Azure, other clouds, and on-premises, optimizing API traffic flow.  Meet security and compliance requirements while enjoying a unified management experience and full observability across all internal and external APIs.</a:t>
            </a:r>
            <a:endParaRPr lang="en-US" b="1" u="sng" dirty="0"/>
          </a:p>
        </p:txBody>
      </p:sp>
      <p:sp>
        <p:nvSpPr>
          <p:cNvPr id="4" name="Slide Number Placeholder 3"/>
          <p:cNvSpPr>
            <a:spLocks noGrp="1"/>
          </p:cNvSpPr>
          <p:nvPr>
            <p:ph type="sldNum" sz="quarter" idx="5"/>
          </p:nvPr>
        </p:nvSpPr>
        <p:spPr/>
        <p:txBody>
          <a:bodyPr/>
          <a:lstStyle/>
          <a:p>
            <a:fld id="{266DFABD-EE07-4C85-AE01-F019B55B7340}" type="slidenum">
              <a:rPr lang="en-US" smtClean="0"/>
              <a:t>26</a:t>
            </a:fld>
            <a:endParaRPr lang="en-US"/>
          </a:p>
        </p:txBody>
      </p:sp>
    </p:spTree>
    <p:extLst>
      <p:ext uri="{BB962C8B-B14F-4D97-AF65-F5344CB8AC3E}">
        <p14:creationId xmlns:p14="http://schemas.microsoft.com/office/powerpoint/2010/main" val="39684315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 has the APIs I need?</a:t>
            </a:r>
          </a:p>
        </p:txBody>
      </p:sp>
      <p:sp>
        <p:nvSpPr>
          <p:cNvPr id="4" name="Slide Number Placeholder 3"/>
          <p:cNvSpPr>
            <a:spLocks noGrp="1"/>
          </p:cNvSpPr>
          <p:nvPr>
            <p:ph type="sldNum" sz="quarter" idx="5"/>
          </p:nvPr>
        </p:nvSpPr>
        <p:spPr/>
        <p:txBody>
          <a:bodyPr/>
          <a:lstStyle/>
          <a:p>
            <a:fld id="{266DFABD-EE07-4C85-AE01-F019B55B7340}" type="slidenum">
              <a:rPr lang="en-US" smtClean="0"/>
              <a:t>6</a:t>
            </a:fld>
            <a:endParaRPr lang="en-US"/>
          </a:p>
        </p:txBody>
      </p:sp>
    </p:spTree>
    <p:extLst>
      <p:ext uri="{BB962C8B-B14F-4D97-AF65-F5344CB8AC3E}">
        <p14:creationId xmlns:p14="http://schemas.microsoft.com/office/powerpoint/2010/main" val="195518245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Help protect your resources</a:t>
            </a:r>
            <a:endParaRPr lang="en-US" b="0" u="none" dirty="0"/>
          </a:p>
          <a:p>
            <a:r>
              <a:rPr lang="en-US" b="0" u="none" dirty="0"/>
              <a:t>Control how data and services are exposed to employees, partners, and customers by applying authentication, authorization, and usage limits.</a:t>
            </a:r>
            <a:endParaRPr lang="en-US" b="1" u="sng" dirty="0"/>
          </a:p>
          <a:p>
            <a:endParaRPr lang="en-US" dirty="0"/>
          </a:p>
        </p:txBody>
      </p:sp>
      <p:sp>
        <p:nvSpPr>
          <p:cNvPr id="4" name="Slide Number Placeholder 3"/>
          <p:cNvSpPr>
            <a:spLocks noGrp="1"/>
          </p:cNvSpPr>
          <p:nvPr>
            <p:ph type="sldNum" sz="quarter" idx="5"/>
          </p:nvPr>
        </p:nvSpPr>
        <p:spPr/>
        <p:txBody>
          <a:bodyPr/>
          <a:lstStyle/>
          <a:p>
            <a:fld id="{266DFABD-EE07-4C85-AE01-F019B55B7340}" type="slidenum">
              <a:rPr lang="en-US" smtClean="0"/>
              <a:t>27</a:t>
            </a:fld>
            <a:endParaRPr lang="en-US"/>
          </a:p>
        </p:txBody>
      </p:sp>
    </p:spTree>
    <p:extLst>
      <p:ext uri="{BB962C8B-B14F-4D97-AF65-F5344CB8AC3E}">
        <p14:creationId xmlns:p14="http://schemas.microsoft.com/office/powerpoint/2010/main" val="326171452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Accelerate your business</a:t>
            </a:r>
            <a:endParaRPr lang="en-US" b="0" u="none" dirty="0"/>
          </a:p>
          <a:p>
            <a:r>
              <a:rPr lang="en-US" b="0" u="none" dirty="0"/>
              <a:t>Build apps faster and deliver immediate value to your customers through API-first approaches.  Decouple front- and back-end teams through API mocking, API revisions and versioning, and automated API documentation.</a:t>
            </a:r>
            <a:endParaRPr lang="en-US" b="1" u="sng" dirty="0"/>
          </a:p>
          <a:p>
            <a:endParaRPr lang="en-US" dirty="0"/>
          </a:p>
        </p:txBody>
      </p:sp>
      <p:sp>
        <p:nvSpPr>
          <p:cNvPr id="4" name="Slide Number Placeholder 3"/>
          <p:cNvSpPr>
            <a:spLocks noGrp="1"/>
          </p:cNvSpPr>
          <p:nvPr>
            <p:ph type="sldNum" sz="quarter" idx="5"/>
          </p:nvPr>
        </p:nvSpPr>
        <p:spPr/>
        <p:txBody>
          <a:bodyPr/>
          <a:lstStyle/>
          <a:p>
            <a:fld id="{266DFABD-EE07-4C85-AE01-F019B55B7340}" type="slidenum">
              <a:rPr lang="en-US" smtClean="0"/>
              <a:t>28</a:t>
            </a:fld>
            <a:endParaRPr lang="en-US"/>
          </a:p>
        </p:txBody>
      </p:sp>
    </p:spTree>
    <p:extLst>
      <p:ext uri="{BB962C8B-B14F-4D97-AF65-F5344CB8AC3E}">
        <p14:creationId xmlns:p14="http://schemas.microsoft.com/office/powerpoint/2010/main" val="19256338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Improve API discoverability</a:t>
            </a:r>
            <a:endParaRPr lang="en-US" b="0" u="none" dirty="0"/>
          </a:p>
          <a:p>
            <a:r>
              <a:rPr lang="en-US" b="0" u="none" dirty="0"/>
              <a:t>Create a customizable developer portal for all your APIs.  Easily manage and share APIs with internal teams, external partners, and customers.</a:t>
            </a:r>
            <a:endParaRPr lang="en-US" b="1" u="sng" dirty="0"/>
          </a:p>
          <a:p>
            <a:endParaRPr lang="en-US" dirty="0"/>
          </a:p>
        </p:txBody>
      </p:sp>
      <p:sp>
        <p:nvSpPr>
          <p:cNvPr id="4" name="Slide Number Placeholder 3"/>
          <p:cNvSpPr>
            <a:spLocks noGrp="1"/>
          </p:cNvSpPr>
          <p:nvPr>
            <p:ph type="sldNum" sz="quarter" idx="5"/>
          </p:nvPr>
        </p:nvSpPr>
        <p:spPr/>
        <p:txBody>
          <a:bodyPr/>
          <a:lstStyle/>
          <a:p>
            <a:fld id="{266DFABD-EE07-4C85-AE01-F019B55B7340}" type="slidenum">
              <a:rPr lang="en-US" smtClean="0"/>
              <a:t>29</a:t>
            </a:fld>
            <a:endParaRPr lang="en-US"/>
          </a:p>
        </p:txBody>
      </p:sp>
    </p:spTree>
    <p:extLst>
      <p:ext uri="{BB962C8B-B14F-4D97-AF65-F5344CB8AC3E}">
        <p14:creationId xmlns:p14="http://schemas.microsoft.com/office/powerpoint/2010/main" val="21040210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Transform your existing services</a:t>
            </a:r>
            <a:endParaRPr lang="en-US" b="0" u="none" dirty="0"/>
          </a:p>
          <a:p>
            <a:pPr algn="l"/>
            <a:r>
              <a:rPr lang="en-US" b="0" i="0" dirty="0">
                <a:solidFill>
                  <a:srgbClr val="4C4C51"/>
                </a:solidFill>
                <a:effectLst/>
                <a:latin typeface="Segoe UI" panose="020B0502040204020203" pitchFamily="34" charset="0"/>
              </a:rPr>
              <a:t>Automatically turn legacy web services into modern REST-based APIs by creating façades for your back-end services. See how innovators like Vipps, a leading payment service in Norway, are revolutionizing development using Azure API Management.</a:t>
            </a:r>
          </a:p>
        </p:txBody>
      </p:sp>
      <p:sp>
        <p:nvSpPr>
          <p:cNvPr id="4" name="Slide Number Placeholder 3"/>
          <p:cNvSpPr>
            <a:spLocks noGrp="1"/>
          </p:cNvSpPr>
          <p:nvPr>
            <p:ph type="sldNum" sz="quarter" idx="5"/>
          </p:nvPr>
        </p:nvSpPr>
        <p:spPr/>
        <p:txBody>
          <a:bodyPr/>
          <a:lstStyle/>
          <a:p>
            <a:fld id="{266DFABD-EE07-4C85-AE01-F019B55B7340}" type="slidenum">
              <a:rPr lang="en-US" smtClean="0"/>
              <a:t>30</a:t>
            </a:fld>
            <a:endParaRPr lang="en-US"/>
          </a:p>
        </p:txBody>
      </p:sp>
    </p:spTree>
    <p:extLst>
      <p:ext uri="{BB962C8B-B14F-4D97-AF65-F5344CB8AC3E}">
        <p14:creationId xmlns:p14="http://schemas.microsoft.com/office/powerpoint/2010/main" val="309321823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Help secure your APIs</a:t>
            </a:r>
            <a:endParaRPr lang="en-US" b="0" u="none" dirty="0"/>
          </a:p>
          <a:p>
            <a:pPr marL="171450" indent="-171450">
              <a:buFont typeface="Arial" panose="020B0604020202020204" pitchFamily="34" charset="0"/>
              <a:buChar char="•"/>
            </a:pPr>
            <a:r>
              <a:rPr lang="en-US" b="0" i="0" u="none" dirty="0">
                <a:solidFill>
                  <a:srgbClr val="4C4C51"/>
                </a:solidFill>
                <a:effectLst/>
                <a:latin typeface="Segoe UI" panose="020B0502040204020203" pitchFamily="34" charset="0"/>
              </a:rPr>
              <a:t>Keep all your APIs behind a single static IP or domain, and help protect them with keys, tokens, and IP filtering.</a:t>
            </a:r>
          </a:p>
          <a:p>
            <a:pPr marL="171450" indent="-171450">
              <a:buFont typeface="Arial" panose="020B0604020202020204" pitchFamily="34" charset="0"/>
              <a:buChar char="•"/>
            </a:pPr>
            <a:r>
              <a:rPr lang="en-US" b="0" i="0" u="none" dirty="0">
                <a:solidFill>
                  <a:srgbClr val="4C4C51"/>
                </a:solidFill>
                <a:effectLst/>
                <a:latin typeface="Segoe UI" panose="020B0502040204020203" pitchFamily="34" charset="0"/>
              </a:rPr>
              <a:t>Enforce flexible and fine-grained quotas and rate limits.  Modify the shape and behavior of your APIs using policies.  Improve latency and scale your APIs with response caching.</a:t>
            </a:r>
          </a:p>
          <a:p>
            <a:pPr marL="171450" indent="-171450">
              <a:buFont typeface="Arial" panose="020B0604020202020204" pitchFamily="34" charset="0"/>
              <a:buChar char="•"/>
            </a:pPr>
            <a:r>
              <a:rPr lang="en-US" b="0" i="0" dirty="0">
                <a:solidFill>
                  <a:srgbClr val="4C4C51"/>
                </a:solidFill>
                <a:effectLst/>
                <a:latin typeface="Segoe UI" panose="020B0502040204020203" pitchFamily="34" charset="0"/>
              </a:rPr>
              <a:t>Connect on-premises APIs to cloud services by creating a façade that lets you safely integrate on-premises and cloud environments.</a:t>
            </a:r>
            <a:endParaRPr lang="en-US" b="0" i="0" u="none" dirty="0">
              <a:solidFill>
                <a:srgbClr val="4C4C51"/>
              </a:solidFill>
              <a:effectLst/>
              <a:latin typeface="Segoe UI" panose="020B0502040204020203" pitchFamily="34" charset="0"/>
            </a:endParaRPr>
          </a:p>
        </p:txBody>
      </p:sp>
      <p:sp>
        <p:nvSpPr>
          <p:cNvPr id="4" name="Slide Number Placeholder 3"/>
          <p:cNvSpPr>
            <a:spLocks noGrp="1"/>
          </p:cNvSpPr>
          <p:nvPr>
            <p:ph type="sldNum" sz="quarter" idx="5"/>
          </p:nvPr>
        </p:nvSpPr>
        <p:spPr/>
        <p:txBody>
          <a:bodyPr/>
          <a:lstStyle/>
          <a:p>
            <a:fld id="{266DFABD-EE07-4C85-AE01-F019B55B7340}" type="slidenum">
              <a:rPr lang="en-US" smtClean="0"/>
              <a:t>31</a:t>
            </a:fld>
            <a:endParaRPr lang="en-US"/>
          </a:p>
        </p:txBody>
      </p:sp>
    </p:spTree>
    <p:extLst>
      <p:ext uri="{BB962C8B-B14F-4D97-AF65-F5344CB8AC3E}">
        <p14:creationId xmlns:p14="http://schemas.microsoft.com/office/powerpoint/2010/main" val="164936872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66DFABD-EE07-4C85-AE01-F019B55B7340}" type="slidenum">
              <a:rPr lang="en-US" smtClean="0"/>
              <a:t>34</a:t>
            </a:fld>
            <a:endParaRPr lang="en-US"/>
          </a:p>
        </p:txBody>
      </p:sp>
    </p:spTree>
    <p:extLst>
      <p:ext uri="{BB962C8B-B14F-4D97-AF65-F5344CB8AC3E}">
        <p14:creationId xmlns:p14="http://schemas.microsoft.com/office/powerpoint/2010/main" val="9782406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are the APIs that are available?</a:t>
            </a:r>
          </a:p>
        </p:txBody>
      </p:sp>
      <p:sp>
        <p:nvSpPr>
          <p:cNvPr id="4" name="Slide Number Placeholder 3"/>
          <p:cNvSpPr>
            <a:spLocks noGrp="1"/>
          </p:cNvSpPr>
          <p:nvPr>
            <p:ph type="sldNum" sz="quarter" idx="5"/>
          </p:nvPr>
        </p:nvSpPr>
        <p:spPr/>
        <p:txBody>
          <a:bodyPr/>
          <a:lstStyle/>
          <a:p>
            <a:fld id="{266DFABD-EE07-4C85-AE01-F019B55B7340}" type="slidenum">
              <a:rPr lang="en-US" smtClean="0"/>
              <a:t>7</a:t>
            </a:fld>
            <a:endParaRPr lang="en-US"/>
          </a:p>
        </p:txBody>
      </p:sp>
    </p:spTree>
    <p:extLst>
      <p:ext uri="{BB962C8B-B14F-4D97-AF65-F5344CB8AC3E}">
        <p14:creationId xmlns:p14="http://schemas.microsoft.com/office/powerpoint/2010/main" val="38261994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can I use the APIs?</a:t>
            </a:r>
          </a:p>
        </p:txBody>
      </p:sp>
      <p:sp>
        <p:nvSpPr>
          <p:cNvPr id="4" name="Slide Number Placeholder 3"/>
          <p:cNvSpPr>
            <a:spLocks noGrp="1"/>
          </p:cNvSpPr>
          <p:nvPr>
            <p:ph type="sldNum" sz="quarter" idx="5"/>
          </p:nvPr>
        </p:nvSpPr>
        <p:spPr/>
        <p:txBody>
          <a:bodyPr/>
          <a:lstStyle/>
          <a:p>
            <a:fld id="{266DFABD-EE07-4C85-AE01-F019B55B7340}" type="slidenum">
              <a:rPr lang="en-US" smtClean="0"/>
              <a:t>8</a:t>
            </a:fld>
            <a:endParaRPr lang="en-US"/>
          </a:p>
        </p:txBody>
      </p:sp>
    </p:spTree>
    <p:extLst>
      <p:ext uri="{BB962C8B-B14F-4D97-AF65-F5344CB8AC3E}">
        <p14:creationId xmlns:p14="http://schemas.microsoft.com/office/powerpoint/2010/main" val="23218294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Where are the endpoints?</a:t>
            </a:r>
          </a:p>
        </p:txBody>
      </p:sp>
      <p:sp>
        <p:nvSpPr>
          <p:cNvPr id="4" name="Slide Number Placeholder 3"/>
          <p:cNvSpPr>
            <a:spLocks noGrp="1"/>
          </p:cNvSpPr>
          <p:nvPr>
            <p:ph type="sldNum" sz="quarter" idx="5"/>
          </p:nvPr>
        </p:nvSpPr>
        <p:spPr/>
        <p:txBody>
          <a:bodyPr/>
          <a:lstStyle/>
          <a:p>
            <a:fld id="{266DFABD-EE07-4C85-AE01-F019B55B7340}" type="slidenum">
              <a:rPr lang="en-US" smtClean="0"/>
              <a:t>9</a:t>
            </a:fld>
            <a:endParaRPr lang="en-US"/>
          </a:p>
        </p:txBody>
      </p:sp>
    </p:spTree>
    <p:extLst>
      <p:ext uri="{BB962C8B-B14F-4D97-AF65-F5344CB8AC3E}">
        <p14:creationId xmlns:p14="http://schemas.microsoft.com/office/powerpoint/2010/main" val="10808767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should I use your API?</a:t>
            </a:r>
          </a:p>
        </p:txBody>
      </p:sp>
      <p:sp>
        <p:nvSpPr>
          <p:cNvPr id="4" name="Slide Number Placeholder 3"/>
          <p:cNvSpPr>
            <a:spLocks noGrp="1"/>
          </p:cNvSpPr>
          <p:nvPr>
            <p:ph type="sldNum" sz="quarter" idx="5"/>
          </p:nvPr>
        </p:nvSpPr>
        <p:spPr/>
        <p:txBody>
          <a:bodyPr/>
          <a:lstStyle/>
          <a:p>
            <a:fld id="{266DFABD-EE07-4C85-AE01-F019B55B7340}" type="slidenum">
              <a:rPr lang="en-US" smtClean="0"/>
              <a:t>10</a:t>
            </a:fld>
            <a:endParaRPr lang="en-US"/>
          </a:p>
        </p:txBody>
      </p:sp>
    </p:spTree>
    <p:extLst>
      <p:ext uri="{BB962C8B-B14F-4D97-AF65-F5344CB8AC3E}">
        <p14:creationId xmlns:p14="http://schemas.microsoft.com/office/powerpoint/2010/main" val="32982512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do I use the APIs</a:t>
            </a:r>
          </a:p>
        </p:txBody>
      </p:sp>
      <p:sp>
        <p:nvSpPr>
          <p:cNvPr id="4" name="Slide Number Placeholder 3"/>
          <p:cNvSpPr>
            <a:spLocks noGrp="1"/>
          </p:cNvSpPr>
          <p:nvPr>
            <p:ph type="sldNum" sz="quarter" idx="5"/>
          </p:nvPr>
        </p:nvSpPr>
        <p:spPr/>
        <p:txBody>
          <a:bodyPr/>
          <a:lstStyle/>
          <a:p>
            <a:fld id="{266DFABD-EE07-4C85-AE01-F019B55B7340}" type="slidenum">
              <a:rPr lang="en-US" smtClean="0"/>
              <a:t>11</a:t>
            </a:fld>
            <a:endParaRPr lang="en-US"/>
          </a:p>
        </p:txBody>
      </p:sp>
    </p:spTree>
    <p:extLst>
      <p:ext uri="{BB962C8B-B14F-4D97-AF65-F5344CB8AC3E}">
        <p14:creationId xmlns:p14="http://schemas.microsoft.com/office/powerpoint/2010/main" val="20829652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66DFABD-EE07-4C85-AE01-F019B55B7340}" type="slidenum">
              <a:rPr lang="en-US" smtClean="0"/>
              <a:t>12</a:t>
            </a:fld>
            <a:endParaRPr lang="en-US"/>
          </a:p>
        </p:txBody>
      </p:sp>
    </p:spTree>
    <p:extLst>
      <p:ext uri="{BB962C8B-B14F-4D97-AF65-F5344CB8AC3E}">
        <p14:creationId xmlns:p14="http://schemas.microsoft.com/office/powerpoint/2010/main" val="27819191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API management refers to the process of creating, publishing, and managing API connections in a secure and scalable environment.  The goals of API management is to ensure that the needs of developers and applications that may use the APIs are being met.</a:t>
            </a:r>
          </a:p>
          <a:p>
            <a:endParaRPr lang="en-US" dirty="0"/>
          </a:p>
          <a:p>
            <a:r>
              <a:rPr lang="en-US" dirty="0"/>
              <a:t>API management is more than just a place for API connections to live.  And while API management needs will differ from organization to organization, [CLICK] there are several pieces of functionality generally common with API management systems:</a:t>
            </a:r>
          </a:p>
          <a:p>
            <a:endParaRPr lang="en-US" dirty="0"/>
          </a:p>
        </p:txBody>
      </p:sp>
      <p:sp>
        <p:nvSpPr>
          <p:cNvPr id="4" name="Slide Number Placeholder 3"/>
          <p:cNvSpPr>
            <a:spLocks noGrp="1"/>
          </p:cNvSpPr>
          <p:nvPr>
            <p:ph type="sldNum" sz="quarter" idx="5"/>
          </p:nvPr>
        </p:nvSpPr>
        <p:spPr/>
        <p:txBody>
          <a:bodyPr/>
          <a:lstStyle/>
          <a:p>
            <a:fld id="{266DFABD-EE07-4C85-AE01-F019B55B7340}" type="slidenum">
              <a:rPr lang="en-US" smtClean="0"/>
              <a:t>13</a:t>
            </a:fld>
            <a:endParaRPr lang="en-US"/>
          </a:p>
        </p:txBody>
      </p:sp>
    </p:spTree>
    <p:extLst>
      <p:ext uri="{BB962C8B-B14F-4D97-AF65-F5344CB8AC3E}">
        <p14:creationId xmlns:p14="http://schemas.microsoft.com/office/powerpoint/2010/main" val="41567411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C1DD73-EF76-1508-9E81-5CE285EEB3C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13AE245-A357-B805-8B27-21ED531696E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12301361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4236961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FA7EEE-880D-118A-33F1-C554C8460BD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6E0B0AF-A12D-F10D-24D9-963397E0379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908759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643E45-B626-17A2-9C47-1DA6E6AEBBC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D7C1C66-EB51-79F6-CCEF-6C19BFF5095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4793795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EC217F-2005-BB82-1108-7DC2781B23E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6A3C672-CB43-AB26-7433-0D27842C626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0EF8D33-B3D7-40CE-E295-AA03864CA4C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604489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300000-F07F-BC5F-3AB7-60F8BBA4402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D149A79-F248-724F-6837-7E831CC7D2A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C0DB40D-9D85-FCD7-CCFA-6FA50068690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92D828B-B54B-27F9-2810-ABD279259F3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10A3D25-C1D1-FE59-E167-1F39A79220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869338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447AE6-985E-B7C3-E55C-37153549719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207616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828455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BCBB1B-D6CF-3716-5D10-37E36D4061C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CBC6A0D-8F7C-CED4-50F7-E036828BFC5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AE7893B-F12C-C899-0463-C48DC892DB7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8534829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BB5901-1557-72F8-5F99-C0202870A40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0CDEDF2-E939-37E3-C38B-251587043F1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9C7151E-F5FC-D89D-724C-CB4B0780073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31832943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8643FE9-D275-60DB-6578-DFCD60B26BE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3AE1C7D2-EEFE-B82E-AB71-B3085B7AE7B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a:extLst>
              <a:ext uri="{FF2B5EF4-FFF2-40B4-BE49-F238E27FC236}">
                <a16:creationId xmlns:a16="http://schemas.microsoft.com/office/drawing/2014/main" id="{B1DB7629-A616-BB1A-8881-CA991A6D148D}"/>
              </a:ext>
            </a:extLst>
          </p:cNvPr>
          <p:cNvPicPr>
            <a:picLocks noChangeAspect="1"/>
          </p:cNvPicPr>
          <p:nvPr userDrawn="1"/>
        </p:nvPicPr>
        <p:blipFill>
          <a:blip r:embed="rId11">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38546" y="6501793"/>
            <a:ext cx="970684" cy="254927"/>
          </a:xfrm>
          <a:prstGeom prst="rect">
            <a:avLst/>
          </a:prstGeom>
        </p:spPr>
      </p:pic>
      <p:sp>
        <p:nvSpPr>
          <p:cNvPr id="8" name="TextBox 7">
            <a:extLst>
              <a:ext uri="{FF2B5EF4-FFF2-40B4-BE49-F238E27FC236}">
                <a16:creationId xmlns:a16="http://schemas.microsoft.com/office/drawing/2014/main" id="{854EC949-18ED-9B06-9C71-AC80855C61C4}"/>
              </a:ext>
            </a:extLst>
          </p:cNvPr>
          <p:cNvSpPr txBox="1"/>
          <p:nvPr userDrawn="1"/>
        </p:nvSpPr>
        <p:spPr>
          <a:xfrm>
            <a:off x="4277831" y="6437735"/>
            <a:ext cx="3628622" cy="276999"/>
          </a:xfrm>
          <a:prstGeom prst="rect">
            <a:avLst/>
          </a:prstGeom>
          <a:noFill/>
        </p:spPr>
        <p:txBody>
          <a:bodyPr wrap="none" rtlCol="0">
            <a:spAutoFit/>
          </a:bodyPr>
          <a:lstStyle/>
          <a:p>
            <a:pPr algn="ctr"/>
            <a:r>
              <a:rPr lang="en-US" sz="1200" b="1" kern="1200" dirty="0">
                <a:solidFill>
                  <a:srgbClr val="727272"/>
                </a:solidFill>
                <a:latin typeface="+mn-lt"/>
                <a:ea typeface="+mn-ea"/>
                <a:cs typeface="+mn-cs"/>
              </a:rPr>
              <a:t>File New: Build a Fully-Managed and Documented API</a:t>
            </a:r>
          </a:p>
        </p:txBody>
      </p:sp>
      <p:pic>
        <p:nvPicPr>
          <p:cNvPr id="9" name="Picture 8">
            <a:extLst>
              <a:ext uri="{FF2B5EF4-FFF2-40B4-BE49-F238E27FC236}">
                <a16:creationId xmlns:a16="http://schemas.microsoft.com/office/drawing/2014/main" id="{1269E293-C7B0-7E90-13C2-A83D4CC4B515}"/>
              </a:ext>
            </a:extLst>
          </p:cNvPr>
          <p:cNvPicPr>
            <a:picLocks noChangeAspect="1"/>
          </p:cNvPicPr>
          <p:nvPr userDrawn="1"/>
        </p:nvPicPr>
        <p:blipFill>
          <a:blip r:embed="rId12">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1159910" y="6484405"/>
            <a:ext cx="1103096" cy="289702"/>
          </a:xfrm>
          <a:prstGeom prst="rect">
            <a:avLst/>
          </a:prstGeom>
        </p:spPr>
      </p:pic>
    </p:spTree>
    <p:extLst>
      <p:ext uri="{BB962C8B-B14F-4D97-AF65-F5344CB8AC3E}">
        <p14:creationId xmlns:p14="http://schemas.microsoft.com/office/powerpoint/2010/main" val="116116734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txStyles>
    <p:titleStyle>
      <a:lvl1pPr algn="l" defTabSz="914400" rtl="0" eaLnBrk="1" latinLnBrk="0" hangingPunct="1">
        <a:lnSpc>
          <a:spcPct val="90000"/>
        </a:lnSpc>
        <a:spcBef>
          <a:spcPct val="0"/>
        </a:spcBef>
        <a:buNone/>
        <a:defRPr sz="4400" kern="1200">
          <a:solidFill>
            <a:srgbClr val="502525"/>
          </a:solidFill>
          <a:latin typeface="Kamerik205 8" panose="020B08030306000200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49809875"/>
      </p:ext>
    </p:extLst>
  </p:cSld>
  <p:clrMap bg1="lt1" tx1="dk1" bg2="lt2" tx2="dk2" accent1="accent1" accent2="accent2" accent3="accent3" accent4="accent4" accent5="accent5" accent6="accent6" hlink="hlink" folHlink="folHlink"/>
  <p:sldLayoutIdLst>
    <p:sldLayoutId id="214748365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8.jpeg"/><Relationship Id="rId7" Type="http://schemas.openxmlformats.org/officeDocument/2006/relationships/image" Target="../media/image22.jpeg"/><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image" Target="../media/image21.png"/><Relationship Id="rId5" Type="http://schemas.openxmlformats.org/officeDocument/2006/relationships/image" Target="../media/image20.jpeg"/><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image" Target="../media/image18.jpeg"/><Relationship Id="rId7" Type="http://schemas.openxmlformats.org/officeDocument/2006/relationships/image" Target="../media/image22.jpeg"/><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image" Target="../media/image21.png"/><Relationship Id="rId5" Type="http://schemas.openxmlformats.org/officeDocument/2006/relationships/image" Target="../media/image20.jpeg"/><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image" Target="../media/image18.jpeg"/><Relationship Id="rId7" Type="http://schemas.openxmlformats.org/officeDocument/2006/relationships/image" Target="../media/image22.jpeg"/><Relationship Id="rId2" Type="http://schemas.openxmlformats.org/officeDocument/2006/relationships/notesSlide" Target="../notesSlides/notesSlide15.xml"/><Relationship Id="rId1" Type="http://schemas.openxmlformats.org/officeDocument/2006/relationships/slideLayout" Target="../slideLayouts/slideLayout6.xml"/><Relationship Id="rId6" Type="http://schemas.openxmlformats.org/officeDocument/2006/relationships/image" Target="../media/image21.png"/><Relationship Id="rId5" Type="http://schemas.openxmlformats.org/officeDocument/2006/relationships/image" Target="../media/image20.jpeg"/><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8.jpeg"/><Relationship Id="rId7" Type="http://schemas.openxmlformats.org/officeDocument/2006/relationships/image" Target="../media/image22.jpeg"/><Relationship Id="rId2" Type="http://schemas.openxmlformats.org/officeDocument/2006/relationships/notesSlide" Target="../notesSlides/notesSlide16.xml"/><Relationship Id="rId1" Type="http://schemas.openxmlformats.org/officeDocument/2006/relationships/slideLayout" Target="../slideLayouts/slideLayout6.xml"/><Relationship Id="rId6" Type="http://schemas.openxmlformats.org/officeDocument/2006/relationships/image" Target="../media/image21.png"/><Relationship Id="rId5" Type="http://schemas.openxmlformats.org/officeDocument/2006/relationships/image" Target="../media/image20.jpeg"/><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3" Type="http://schemas.openxmlformats.org/officeDocument/2006/relationships/image" Target="../media/image18.jpeg"/><Relationship Id="rId7" Type="http://schemas.openxmlformats.org/officeDocument/2006/relationships/image" Target="../media/image22.jpeg"/><Relationship Id="rId2" Type="http://schemas.openxmlformats.org/officeDocument/2006/relationships/notesSlide" Target="../notesSlides/notesSlide17.xml"/><Relationship Id="rId1" Type="http://schemas.openxmlformats.org/officeDocument/2006/relationships/slideLayout" Target="../slideLayouts/slideLayout6.xml"/><Relationship Id="rId6" Type="http://schemas.openxmlformats.org/officeDocument/2006/relationships/image" Target="../media/image21.png"/><Relationship Id="rId5" Type="http://schemas.openxmlformats.org/officeDocument/2006/relationships/image" Target="../media/image20.jpeg"/><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3" Type="http://schemas.openxmlformats.org/officeDocument/2006/relationships/image" Target="../media/image18.jpeg"/><Relationship Id="rId7" Type="http://schemas.openxmlformats.org/officeDocument/2006/relationships/image" Target="../media/image22.jpeg"/><Relationship Id="rId2" Type="http://schemas.openxmlformats.org/officeDocument/2006/relationships/notesSlide" Target="../notesSlides/notesSlide18.xml"/><Relationship Id="rId1" Type="http://schemas.openxmlformats.org/officeDocument/2006/relationships/slideLayout" Target="../slideLayouts/slideLayout6.xml"/><Relationship Id="rId6" Type="http://schemas.openxmlformats.org/officeDocument/2006/relationships/image" Target="../media/image21.png"/><Relationship Id="rId5" Type="http://schemas.openxmlformats.org/officeDocument/2006/relationships/image" Target="../media/image20.jpeg"/><Relationship Id="rId4" Type="http://schemas.openxmlformats.org/officeDocument/2006/relationships/image" Target="../media/image1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34.png"/><Relationship Id="rId3" Type="http://schemas.openxmlformats.org/officeDocument/2006/relationships/image" Target="../media/image24.png"/><Relationship Id="rId7" Type="http://schemas.openxmlformats.org/officeDocument/2006/relationships/image" Target="../media/image28.png"/><Relationship Id="rId12" Type="http://schemas.openxmlformats.org/officeDocument/2006/relationships/image" Target="../media/image33.png"/><Relationship Id="rId2" Type="http://schemas.openxmlformats.org/officeDocument/2006/relationships/image" Target="../media/image23.png"/><Relationship Id="rId1" Type="http://schemas.openxmlformats.org/officeDocument/2006/relationships/slideLayout" Target="../slideLayouts/slideLayout6.xml"/><Relationship Id="rId6" Type="http://schemas.openxmlformats.org/officeDocument/2006/relationships/image" Target="../media/image27.png"/><Relationship Id="rId11" Type="http://schemas.openxmlformats.org/officeDocument/2006/relationships/image" Target="../media/image32.png"/><Relationship Id="rId5" Type="http://schemas.openxmlformats.org/officeDocument/2006/relationships/image" Target="../media/image26.png"/><Relationship Id="rId15" Type="http://schemas.openxmlformats.org/officeDocument/2006/relationships/image" Target="../media/image36.pn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png"/><Relationship Id="rId14" Type="http://schemas.openxmlformats.org/officeDocument/2006/relationships/image" Target="../media/image35.png"/></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103944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CCE0F4-D0BF-2CD6-3C1F-8A3C13B3D74F}"/>
              </a:ext>
            </a:extLst>
          </p:cNvPr>
          <p:cNvSpPr>
            <a:spLocks noGrp="1"/>
          </p:cNvSpPr>
          <p:nvPr>
            <p:ph type="title"/>
          </p:nvPr>
        </p:nvSpPr>
        <p:spPr/>
        <p:txBody>
          <a:bodyPr/>
          <a:lstStyle/>
          <a:p>
            <a:r>
              <a:rPr lang="en-US" dirty="0"/>
              <a:t>What’s the problem?</a:t>
            </a:r>
          </a:p>
        </p:txBody>
      </p:sp>
      <p:pic>
        <p:nvPicPr>
          <p:cNvPr id="5" name="Content Placeholder 4">
            <a:extLst>
              <a:ext uri="{FF2B5EF4-FFF2-40B4-BE49-F238E27FC236}">
                <a16:creationId xmlns:a16="http://schemas.microsoft.com/office/drawing/2014/main" id="{783E7A2D-1337-6843-77F7-19EF177DC547}"/>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38200" y="1898174"/>
            <a:ext cx="10515600" cy="4206240"/>
          </a:xfrm>
        </p:spPr>
      </p:pic>
    </p:spTree>
    <p:extLst>
      <p:ext uri="{BB962C8B-B14F-4D97-AF65-F5344CB8AC3E}">
        <p14:creationId xmlns:p14="http://schemas.microsoft.com/office/powerpoint/2010/main" val="26242033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12FA2F-6095-A525-301D-60299BB17374}"/>
              </a:ext>
            </a:extLst>
          </p:cNvPr>
          <p:cNvSpPr>
            <a:spLocks noGrp="1"/>
          </p:cNvSpPr>
          <p:nvPr>
            <p:ph type="title"/>
          </p:nvPr>
        </p:nvSpPr>
        <p:spPr/>
        <p:txBody>
          <a:bodyPr/>
          <a:lstStyle/>
          <a:p>
            <a:r>
              <a:rPr lang="en-US" dirty="0"/>
              <a:t>What’s the problem?</a:t>
            </a:r>
          </a:p>
        </p:txBody>
      </p:sp>
      <p:pic>
        <p:nvPicPr>
          <p:cNvPr id="5" name="Content Placeholder 4">
            <a:extLst>
              <a:ext uri="{FF2B5EF4-FFF2-40B4-BE49-F238E27FC236}">
                <a16:creationId xmlns:a16="http://schemas.microsoft.com/office/drawing/2014/main" id="{659ED7CC-33A3-778C-742D-1E7D62D5F569}"/>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38200" y="1898174"/>
            <a:ext cx="10515600" cy="4206240"/>
          </a:xfrm>
        </p:spPr>
      </p:pic>
    </p:spTree>
    <p:extLst>
      <p:ext uri="{BB962C8B-B14F-4D97-AF65-F5344CB8AC3E}">
        <p14:creationId xmlns:p14="http://schemas.microsoft.com/office/powerpoint/2010/main" val="22207288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75FA4E9-8788-491E-E769-D858DFCDD8BA}"/>
              </a:ext>
            </a:extLst>
          </p:cNvPr>
          <p:cNvSpPr/>
          <p:nvPr/>
        </p:nvSpPr>
        <p:spPr>
          <a:xfrm>
            <a:off x="1365324" y="2967335"/>
            <a:ext cx="9461373" cy="923330"/>
          </a:xfrm>
          <a:prstGeom prst="rect">
            <a:avLst/>
          </a:prstGeom>
          <a:noFill/>
        </p:spPr>
        <p:txBody>
          <a:bodyPr wrap="none" lIns="91440" tIns="45720" rIns="91440" bIns="45720">
            <a:spAutoFit/>
          </a:bodyPr>
          <a:lstStyle/>
          <a:p>
            <a:pPr algn="ctr"/>
            <a:r>
              <a:rPr lang="en-US" sz="5400" dirty="0">
                <a:ln w="0"/>
                <a:solidFill>
                  <a:srgbClr val="502525"/>
                </a:solidFill>
                <a:effectLst>
                  <a:outerShdw blurRad="38100" dist="19050" dir="2700000" algn="tl" rotWithShape="0">
                    <a:schemeClr val="dk1">
                      <a:alpha val="40000"/>
                    </a:schemeClr>
                  </a:outerShdw>
                </a:effectLst>
                <a:latin typeface="Kamerik205 8" panose="020B0803030600020004" pitchFamily="34" charset="0"/>
              </a:rPr>
              <a:t>What is API Management?</a:t>
            </a:r>
            <a:endParaRPr lang="en-US" sz="5400" b="0" cap="none" spc="0" dirty="0">
              <a:ln w="0"/>
              <a:solidFill>
                <a:srgbClr val="502525"/>
              </a:solidFill>
              <a:effectLst>
                <a:outerShdw blurRad="38100" dist="19050" dir="2700000" algn="tl" rotWithShape="0">
                  <a:schemeClr val="dk1">
                    <a:alpha val="40000"/>
                  </a:schemeClr>
                </a:outerShdw>
              </a:effectLst>
              <a:latin typeface="Kamerik205 8" panose="020B0803030600020004" pitchFamily="34" charset="0"/>
            </a:endParaRPr>
          </a:p>
        </p:txBody>
      </p:sp>
    </p:spTree>
    <p:extLst>
      <p:ext uri="{BB962C8B-B14F-4D97-AF65-F5344CB8AC3E}">
        <p14:creationId xmlns:p14="http://schemas.microsoft.com/office/powerpoint/2010/main" val="32710651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AE2BEA-2A54-CA4A-1E95-B77494F64C0B}"/>
              </a:ext>
            </a:extLst>
          </p:cNvPr>
          <p:cNvSpPr>
            <a:spLocks noGrp="1"/>
          </p:cNvSpPr>
          <p:nvPr>
            <p:ph type="title"/>
          </p:nvPr>
        </p:nvSpPr>
        <p:spPr/>
        <p:txBody>
          <a:bodyPr/>
          <a:lstStyle/>
          <a:p>
            <a:r>
              <a:rPr lang="en-US" dirty="0"/>
              <a:t>What is API Management?</a:t>
            </a:r>
          </a:p>
        </p:txBody>
      </p:sp>
      <p:sp>
        <p:nvSpPr>
          <p:cNvPr id="3" name="Rectangle: Rounded Corners 2">
            <a:extLst>
              <a:ext uri="{FF2B5EF4-FFF2-40B4-BE49-F238E27FC236}">
                <a16:creationId xmlns:a16="http://schemas.microsoft.com/office/drawing/2014/main" id="{059C9E2C-62B8-444D-8059-05CCC9FD5212}"/>
              </a:ext>
            </a:extLst>
          </p:cNvPr>
          <p:cNvSpPr/>
          <p:nvPr/>
        </p:nvSpPr>
        <p:spPr>
          <a:xfrm>
            <a:off x="8394700" y="2851149"/>
            <a:ext cx="3086100" cy="1155699"/>
          </a:xfrm>
          <a:prstGeom prst="roundRect">
            <a:avLst/>
          </a:prstGeom>
          <a:solidFill>
            <a:srgbClr val="383E12"/>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800" b="1" dirty="0"/>
              <a:t>Managing</a:t>
            </a:r>
            <a:endParaRPr lang="en-US" sz="2800" dirty="0"/>
          </a:p>
          <a:p>
            <a:pPr algn="ctr"/>
            <a:r>
              <a:rPr lang="en-US" sz="2800" dirty="0"/>
              <a:t>API Connections</a:t>
            </a:r>
            <a:endParaRPr lang="en-US" sz="2800" b="1" dirty="0"/>
          </a:p>
        </p:txBody>
      </p:sp>
      <p:sp>
        <p:nvSpPr>
          <p:cNvPr id="4" name="Rectangle: Rounded Corners 3">
            <a:extLst>
              <a:ext uri="{FF2B5EF4-FFF2-40B4-BE49-F238E27FC236}">
                <a16:creationId xmlns:a16="http://schemas.microsoft.com/office/drawing/2014/main" id="{7CF62E8F-BECD-49E9-ACCF-7BC8D5866243}"/>
              </a:ext>
            </a:extLst>
          </p:cNvPr>
          <p:cNvSpPr/>
          <p:nvPr/>
        </p:nvSpPr>
        <p:spPr>
          <a:xfrm>
            <a:off x="711200" y="2851150"/>
            <a:ext cx="3086100" cy="1155699"/>
          </a:xfrm>
          <a:prstGeom prst="roundRect">
            <a:avLst/>
          </a:prstGeom>
          <a:solidFill>
            <a:srgbClr val="383E12"/>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800" b="1" dirty="0"/>
              <a:t>Creating</a:t>
            </a:r>
          </a:p>
          <a:p>
            <a:pPr algn="ctr"/>
            <a:r>
              <a:rPr lang="en-US" sz="2800" dirty="0"/>
              <a:t>API Connections</a:t>
            </a:r>
          </a:p>
        </p:txBody>
      </p:sp>
      <p:sp>
        <p:nvSpPr>
          <p:cNvPr id="5" name="Rectangle: Rounded Corners 4">
            <a:extLst>
              <a:ext uri="{FF2B5EF4-FFF2-40B4-BE49-F238E27FC236}">
                <a16:creationId xmlns:a16="http://schemas.microsoft.com/office/drawing/2014/main" id="{1CF8381F-7D4E-49C9-B808-33BE506CD450}"/>
              </a:ext>
            </a:extLst>
          </p:cNvPr>
          <p:cNvSpPr/>
          <p:nvPr/>
        </p:nvSpPr>
        <p:spPr>
          <a:xfrm>
            <a:off x="4552950" y="2851151"/>
            <a:ext cx="3086100" cy="1155699"/>
          </a:xfrm>
          <a:prstGeom prst="roundRect">
            <a:avLst/>
          </a:prstGeom>
          <a:solidFill>
            <a:srgbClr val="383E12"/>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800" b="1" dirty="0"/>
              <a:t>Publishing</a:t>
            </a:r>
            <a:endParaRPr lang="en-US" sz="2800" dirty="0"/>
          </a:p>
          <a:p>
            <a:pPr algn="ctr"/>
            <a:r>
              <a:rPr lang="en-US" sz="2800" dirty="0"/>
              <a:t>API Connections</a:t>
            </a:r>
            <a:endParaRPr lang="en-US" sz="2800" b="1" dirty="0"/>
          </a:p>
        </p:txBody>
      </p:sp>
    </p:spTree>
    <p:extLst>
      <p:ext uri="{BB962C8B-B14F-4D97-AF65-F5344CB8AC3E}">
        <p14:creationId xmlns:p14="http://schemas.microsoft.com/office/powerpoint/2010/main" val="1494923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AE2BEA-2A54-CA4A-1E95-B77494F64C0B}"/>
              </a:ext>
            </a:extLst>
          </p:cNvPr>
          <p:cNvSpPr>
            <a:spLocks noGrp="1"/>
          </p:cNvSpPr>
          <p:nvPr>
            <p:ph type="title"/>
          </p:nvPr>
        </p:nvSpPr>
        <p:spPr/>
        <p:txBody>
          <a:bodyPr/>
          <a:lstStyle/>
          <a:p>
            <a:r>
              <a:rPr lang="en-US" dirty="0"/>
              <a:t>What is API Management?</a:t>
            </a:r>
          </a:p>
        </p:txBody>
      </p:sp>
      <p:sp>
        <p:nvSpPr>
          <p:cNvPr id="3" name="Rectangle: Rounded Corners 2">
            <a:extLst>
              <a:ext uri="{FF2B5EF4-FFF2-40B4-BE49-F238E27FC236}">
                <a16:creationId xmlns:a16="http://schemas.microsoft.com/office/drawing/2014/main" id="{059C9E2C-62B8-444D-8059-05CCC9FD5212}"/>
              </a:ext>
            </a:extLst>
          </p:cNvPr>
          <p:cNvSpPr/>
          <p:nvPr/>
        </p:nvSpPr>
        <p:spPr>
          <a:xfrm>
            <a:off x="8394700" y="2851149"/>
            <a:ext cx="3086100" cy="1155699"/>
          </a:xfrm>
          <a:prstGeom prst="roundRect">
            <a:avLst/>
          </a:prstGeom>
          <a:solidFill>
            <a:srgbClr val="383E12"/>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800" b="1" dirty="0"/>
              <a:t>Managing</a:t>
            </a:r>
            <a:endParaRPr lang="en-US" sz="2800" dirty="0"/>
          </a:p>
          <a:p>
            <a:pPr algn="ctr"/>
            <a:r>
              <a:rPr lang="en-US" sz="2800" dirty="0"/>
              <a:t>API Connections</a:t>
            </a:r>
            <a:endParaRPr lang="en-US" sz="2800" b="1" dirty="0"/>
          </a:p>
        </p:txBody>
      </p:sp>
      <p:sp>
        <p:nvSpPr>
          <p:cNvPr id="4" name="Rectangle: Rounded Corners 3">
            <a:extLst>
              <a:ext uri="{FF2B5EF4-FFF2-40B4-BE49-F238E27FC236}">
                <a16:creationId xmlns:a16="http://schemas.microsoft.com/office/drawing/2014/main" id="{7CF62E8F-BECD-49E9-ACCF-7BC8D5866243}"/>
              </a:ext>
            </a:extLst>
          </p:cNvPr>
          <p:cNvSpPr/>
          <p:nvPr/>
        </p:nvSpPr>
        <p:spPr>
          <a:xfrm>
            <a:off x="711200" y="2851150"/>
            <a:ext cx="3086100" cy="1155699"/>
          </a:xfrm>
          <a:prstGeom prst="roundRect">
            <a:avLst/>
          </a:prstGeom>
          <a:solidFill>
            <a:srgbClr val="383E12"/>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800" b="1" dirty="0"/>
              <a:t>Creating</a:t>
            </a:r>
          </a:p>
          <a:p>
            <a:pPr algn="ctr"/>
            <a:r>
              <a:rPr lang="en-US" sz="2800" dirty="0"/>
              <a:t>API Connections</a:t>
            </a:r>
          </a:p>
        </p:txBody>
      </p:sp>
      <p:sp>
        <p:nvSpPr>
          <p:cNvPr id="5" name="Rectangle: Rounded Corners 4">
            <a:extLst>
              <a:ext uri="{FF2B5EF4-FFF2-40B4-BE49-F238E27FC236}">
                <a16:creationId xmlns:a16="http://schemas.microsoft.com/office/drawing/2014/main" id="{1CF8381F-7D4E-49C9-B808-33BE506CD450}"/>
              </a:ext>
            </a:extLst>
          </p:cNvPr>
          <p:cNvSpPr/>
          <p:nvPr/>
        </p:nvSpPr>
        <p:spPr>
          <a:xfrm>
            <a:off x="4552950" y="2851151"/>
            <a:ext cx="3086100" cy="1155699"/>
          </a:xfrm>
          <a:prstGeom prst="roundRect">
            <a:avLst/>
          </a:prstGeom>
          <a:solidFill>
            <a:srgbClr val="383E12"/>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800" b="1" dirty="0"/>
              <a:t>Publishing</a:t>
            </a:r>
            <a:endParaRPr lang="en-US" sz="2800" dirty="0"/>
          </a:p>
          <a:p>
            <a:pPr algn="ctr"/>
            <a:r>
              <a:rPr lang="en-US" sz="2800" dirty="0"/>
              <a:t>API Connections</a:t>
            </a:r>
            <a:endParaRPr lang="en-US" sz="2800" b="1" dirty="0"/>
          </a:p>
        </p:txBody>
      </p:sp>
    </p:spTree>
    <p:extLst>
      <p:ext uri="{BB962C8B-B14F-4D97-AF65-F5344CB8AC3E}">
        <p14:creationId xmlns:p14="http://schemas.microsoft.com/office/powerpoint/2010/main" val="4197443421"/>
      </p:ext>
    </p:extLst>
  </p:cSld>
  <p:clrMapOvr>
    <a:masterClrMapping/>
  </p:clrMapOvr>
  <mc:AlternateContent xmlns:mc="http://schemas.openxmlformats.org/markup-compatibility/2006">
    <mc:Choice xmlns:p14="http://schemas.microsoft.com/office/powerpoint/2010/main" Requires="p14">
      <p:transition spd="slow" p14:dur="2000" advClick="0" advTm="0"/>
    </mc:Choice>
    <mc:Fallback>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xit" presetSubtype="0" fill="hold" grpId="0" nodeType="clickEffect">
                                  <p:stCondLst>
                                    <p:cond delay="0"/>
                                  </p:stCondLst>
                                  <p:childTnLst>
                                    <p:animEffect transition="out" filter="fade">
                                      <p:cBhvr>
                                        <p:cTn id="6" dur="1000"/>
                                        <p:tgtEl>
                                          <p:spTgt spid="4"/>
                                        </p:tgtEl>
                                      </p:cBhvr>
                                    </p:animEffect>
                                    <p:anim calcmode="lin" valueType="num">
                                      <p:cBhvr>
                                        <p:cTn id="7" dur="1000"/>
                                        <p:tgtEl>
                                          <p:spTgt spid="4"/>
                                        </p:tgtEl>
                                        <p:attrNameLst>
                                          <p:attrName>ppt_x</p:attrName>
                                        </p:attrNameLst>
                                      </p:cBhvr>
                                      <p:tavLst>
                                        <p:tav tm="0">
                                          <p:val>
                                            <p:strVal val="ppt_x"/>
                                          </p:val>
                                        </p:tav>
                                        <p:tav tm="100000">
                                          <p:val>
                                            <p:strVal val="ppt_x"/>
                                          </p:val>
                                        </p:tav>
                                      </p:tavLst>
                                    </p:anim>
                                    <p:anim calcmode="lin" valueType="num">
                                      <p:cBhvr>
                                        <p:cTn id="8" dur="100" decel="100000"/>
                                        <p:tgtEl>
                                          <p:spTgt spid="4"/>
                                        </p:tgtEl>
                                        <p:attrNameLst>
                                          <p:attrName>ppt_y</p:attrName>
                                        </p:attrNameLst>
                                      </p:cBhvr>
                                      <p:tavLst>
                                        <p:tav tm="0">
                                          <p:val>
                                            <p:strVal val="ppt_y"/>
                                          </p:val>
                                        </p:tav>
                                        <p:tav tm="100000">
                                          <p:val>
                                            <p:strVal val="ppt_y-.03"/>
                                          </p:val>
                                        </p:tav>
                                      </p:tavLst>
                                    </p:anim>
                                    <p:anim calcmode="lin" valueType="num">
                                      <p:cBhvr>
                                        <p:cTn id="9" dur="900" accel="100000">
                                          <p:stCondLst>
                                            <p:cond delay="100"/>
                                          </p:stCondLst>
                                        </p:cTn>
                                        <p:tgtEl>
                                          <p:spTgt spid="4"/>
                                        </p:tgtEl>
                                        <p:attrNameLst>
                                          <p:attrName>ppt_y</p:attrName>
                                        </p:attrNameLst>
                                      </p:cBhvr>
                                      <p:tavLst>
                                        <p:tav tm="0">
                                          <p:val>
                                            <p:strVal val="ppt_y"/>
                                          </p:val>
                                        </p:tav>
                                        <p:tav tm="100000">
                                          <p:val>
                                            <p:strVal val="ppt_y+1"/>
                                          </p:val>
                                        </p:tav>
                                      </p:tavLst>
                                    </p:anim>
                                    <p:set>
                                      <p:cBhvr>
                                        <p:cTn id="10" dur="1" fill="hold">
                                          <p:stCondLst>
                                            <p:cond delay="999"/>
                                          </p:stCondLst>
                                        </p:cTn>
                                        <p:tgtEl>
                                          <p:spTgt spid="4"/>
                                        </p:tgtEl>
                                        <p:attrNameLst>
                                          <p:attrName>style.visibility</p:attrName>
                                        </p:attrNameLst>
                                      </p:cBhvr>
                                      <p:to>
                                        <p:strVal val="hidden"/>
                                      </p:to>
                                    </p:set>
                                  </p:childTnLst>
                                </p:cTn>
                              </p:par>
                              <p:par>
                                <p:cTn id="11" presetID="37" presetClass="exit" presetSubtype="0" fill="hold" grpId="0" nodeType="withEffect">
                                  <p:stCondLst>
                                    <p:cond delay="0"/>
                                  </p:stCondLst>
                                  <p:childTnLst>
                                    <p:animEffect transition="out" filter="fade">
                                      <p:cBhvr>
                                        <p:cTn id="12" dur="1000"/>
                                        <p:tgtEl>
                                          <p:spTgt spid="5"/>
                                        </p:tgtEl>
                                      </p:cBhvr>
                                    </p:animEffect>
                                    <p:anim calcmode="lin" valueType="num">
                                      <p:cBhvr>
                                        <p:cTn id="13" dur="1000"/>
                                        <p:tgtEl>
                                          <p:spTgt spid="5"/>
                                        </p:tgtEl>
                                        <p:attrNameLst>
                                          <p:attrName>ppt_x</p:attrName>
                                        </p:attrNameLst>
                                      </p:cBhvr>
                                      <p:tavLst>
                                        <p:tav tm="0">
                                          <p:val>
                                            <p:strVal val="ppt_x"/>
                                          </p:val>
                                        </p:tav>
                                        <p:tav tm="100000">
                                          <p:val>
                                            <p:strVal val="ppt_x"/>
                                          </p:val>
                                        </p:tav>
                                      </p:tavLst>
                                    </p:anim>
                                    <p:anim calcmode="lin" valueType="num">
                                      <p:cBhvr>
                                        <p:cTn id="14" dur="100" decel="100000"/>
                                        <p:tgtEl>
                                          <p:spTgt spid="5"/>
                                        </p:tgtEl>
                                        <p:attrNameLst>
                                          <p:attrName>ppt_y</p:attrName>
                                        </p:attrNameLst>
                                      </p:cBhvr>
                                      <p:tavLst>
                                        <p:tav tm="0">
                                          <p:val>
                                            <p:strVal val="ppt_y"/>
                                          </p:val>
                                        </p:tav>
                                        <p:tav tm="100000">
                                          <p:val>
                                            <p:strVal val="ppt_y-.03"/>
                                          </p:val>
                                        </p:tav>
                                      </p:tavLst>
                                    </p:anim>
                                    <p:anim calcmode="lin" valueType="num">
                                      <p:cBhvr>
                                        <p:cTn id="15" dur="900" accel="100000">
                                          <p:stCondLst>
                                            <p:cond delay="100"/>
                                          </p:stCondLst>
                                        </p:cTn>
                                        <p:tgtEl>
                                          <p:spTgt spid="5"/>
                                        </p:tgtEl>
                                        <p:attrNameLst>
                                          <p:attrName>ppt_y</p:attrName>
                                        </p:attrNameLst>
                                      </p:cBhvr>
                                      <p:tavLst>
                                        <p:tav tm="0">
                                          <p:val>
                                            <p:strVal val="ppt_y"/>
                                          </p:val>
                                        </p:tav>
                                        <p:tav tm="100000">
                                          <p:val>
                                            <p:strVal val="ppt_y+1"/>
                                          </p:val>
                                        </p:tav>
                                      </p:tavLst>
                                    </p:anim>
                                    <p:set>
                                      <p:cBhvr>
                                        <p:cTn id="16" dur="1" fill="hold">
                                          <p:stCondLst>
                                            <p:cond delay="999"/>
                                          </p:stCondLst>
                                        </p:cTn>
                                        <p:tgtEl>
                                          <p:spTgt spid="5"/>
                                        </p:tgtEl>
                                        <p:attrNameLst>
                                          <p:attrName>style.visibility</p:attrName>
                                        </p:attrNameLst>
                                      </p:cBhvr>
                                      <p:to>
                                        <p:strVal val="hidden"/>
                                      </p:to>
                                    </p:set>
                                  </p:childTnLst>
                                </p:cTn>
                              </p:par>
                              <p:par>
                                <p:cTn id="17" presetID="37" presetClass="exit" presetSubtype="0" fill="hold" grpId="0" nodeType="withEffect">
                                  <p:stCondLst>
                                    <p:cond delay="0"/>
                                  </p:stCondLst>
                                  <p:childTnLst>
                                    <p:animEffect transition="out" filter="fade">
                                      <p:cBhvr>
                                        <p:cTn id="18" dur="1000"/>
                                        <p:tgtEl>
                                          <p:spTgt spid="3"/>
                                        </p:tgtEl>
                                      </p:cBhvr>
                                    </p:animEffect>
                                    <p:anim calcmode="lin" valueType="num">
                                      <p:cBhvr>
                                        <p:cTn id="19" dur="1000"/>
                                        <p:tgtEl>
                                          <p:spTgt spid="3"/>
                                        </p:tgtEl>
                                        <p:attrNameLst>
                                          <p:attrName>ppt_x</p:attrName>
                                        </p:attrNameLst>
                                      </p:cBhvr>
                                      <p:tavLst>
                                        <p:tav tm="0">
                                          <p:val>
                                            <p:strVal val="ppt_x"/>
                                          </p:val>
                                        </p:tav>
                                        <p:tav tm="100000">
                                          <p:val>
                                            <p:strVal val="ppt_x"/>
                                          </p:val>
                                        </p:tav>
                                      </p:tavLst>
                                    </p:anim>
                                    <p:anim calcmode="lin" valueType="num">
                                      <p:cBhvr>
                                        <p:cTn id="20" dur="100" decel="100000"/>
                                        <p:tgtEl>
                                          <p:spTgt spid="3"/>
                                        </p:tgtEl>
                                        <p:attrNameLst>
                                          <p:attrName>ppt_y</p:attrName>
                                        </p:attrNameLst>
                                      </p:cBhvr>
                                      <p:tavLst>
                                        <p:tav tm="0">
                                          <p:val>
                                            <p:strVal val="ppt_y"/>
                                          </p:val>
                                        </p:tav>
                                        <p:tav tm="100000">
                                          <p:val>
                                            <p:strVal val="ppt_y-.03"/>
                                          </p:val>
                                        </p:tav>
                                      </p:tavLst>
                                    </p:anim>
                                    <p:anim calcmode="lin" valueType="num">
                                      <p:cBhvr>
                                        <p:cTn id="21" dur="900" accel="100000">
                                          <p:stCondLst>
                                            <p:cond delay="100"/>
                                          </p:stCondLst>
                                        </p:cTn>
                                        <p:tgtEl>
                                          <p:spTgt spid="3"/>
                                        </p:tgtEl>
                                        <p:attrNameLst>
                                          <p:attrName>ppt_y</p:attrName>
                                        </p:attrNameLst>
                                      </p:cBhvr>
                                      <p:tavLst>
                                        <p:tav tm="0">
                                          <p:val>
                                            <p:strVal val="ppt_y"/>
                                          </p:val>
                                        </p:tav>
                                        <p:tav tm="100000">
                                          <p:val>
                                            <p:strVal val="ppt_y+1"/>
                                          </p:val>
                                        </p:tav>
                                      </p:tavLst>
                                    </p:anim>
                                    <p:set>
                                      <p:cBhvr>
                                        <p:cTn id="22" dur="1" fill="hold">
                                          <p:stCondLst>
                                            <p:cond delay="9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30DBD-63D5-2919-2771-37A7085192C1}"/>
              </a:ext>
            </a:extLst>
          </p:cNvPr>
          <p:cNvSpPr>
            <a:spLocks noGrp="1"/>
          </p:cNvSpPr>
          <p:nvPr>
            <p:ph type="title"/>
          </p:nvPr>
        </p:nvSpPr>
        <p:spPr/>
        <p:txBody>
          <a:bodyPr/>
          <a:lstStyle/>
          <a:p>
            <a:r>
              <a:rPr lang="en-US" dirty="0"/>
              <a:t>What is API Management?</a:t>
            </a:r>
          </a:p>
        </p:txBody>
      </p:sp>
      <p:sp>
        <p:nvSpPr>
          <p:cNvPr id="3" name="Rectangle: Rounded Corners 2">
            <a:extLst>
              <a:ext uri="{FF2B5EF4-FFF2-40B4-BE49-F238E27FC236}">
                <a16:creationId xmlns:a16="http://schemas.microsoft.com/office/drawing/2014/main" id="{1FF166C4-BF35-F798-21C4-A1ECB16316AE}"/>
              </a:ext>
            </a:extLst>
          </p:cNvPr>
          <p:cNvSpPr/>
          <p:nvPr/>
        </p:nvSpPr>
        <p:spPr>
          <a:xfrm>
            <a:off x="4552950" y="2101847"/>
            <a:ext cx="3086100" cy="1155699"/>
          </a:xfrm>
          <a:prstGeom prst="roundRect">
            <a:avLst/>
          </a:prstGeom>
          <a:solidFill>
            <a:srgbClr val="383E12"/>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500" b="1" dirty="0"/>
              <a:t>Enforcing Usage Policies</a:t>
            </a:r>
          </a:p>
        </p:txBody>
      </p:sp>
      <p:sp>
        <p:nvSpPr>
          <p:cNvPr id="4" name="Rectangle: Rounded Corners 3">
            <a:extLst>
              <a:ext uri="{FF2B5EF4-FFF2-40B4-BE49-F238E27FC236}">
                <a16:creationId xmlns:a16="http://schemas.microsoft.com/office/drawing/2014/main" id="{E6575E05-262E-AA86-B3C7-11CD58F3054F}"/>
              </a:ext>
            </a:extLst>
          </p:cNvPr>
          <p:cNvSpPr/>
          <p:nvPr/>
        </p:nvSpPr>
        <p:spPr>
          <a:xfrm>
            <a:off x="8394700" y="2101847"/>
            <a:ext cx="3086100" cy="1155699"/>
          </a:xfrm>
          <a:prstGeom prst="roundRect">
            <a:avLst/>
          </a:prstGeom>
          <a:solidFill>
            <a:srgbClr val="383E12"/>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500" b="1" dirty="0"/>
              <a:t>Controlling Access</a:t>
            </a:r>
          </a:p>
        </p:txBody>
      </p:sp>
      <p:sp>
        <p:nvSpPr>
          <p:cNvPr id="5" name="Rectangle: Rounded Corners 4">
            <a:extLst>
              <a:ext uri="{FF2B5EF4-FFF2-40B4-BE49-F238E27FC236}">
                <a16:creationId xmlns:a16="http://schemas.microsoft.com/office/drawing/2014/main" id="{17F917AD-53D7-FE01-971A-1792EF5D0361}"/>
              </a:ext>
            </a:extLst>
          </p:cNvPr>
          <p:cNvSpPr/>
          <p:nvPr/>
        </p:nvSpPr>
        <p:spPr>
          <a:xfrm>
            <a:off x="711200" y="2101846"/>
            <a:ext cx="3086100" cy="1155699"/>
          </a:xfrm>
          <a:prstGeom prst="roundRect">
            <a:avLst/>
          </a:prstGeom>
          <a:solidFill>
            <a:srgbClr val="383E12"/>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500" b="1" dirty="0"/>
              <a:t>Creating and Publishing APIs</a:t>
            </a:r>
          </a:p>
        </p:txBody>
      </p:sp>
      <p:sp>
        <p:nvSpPr>
          <p:cNvPr id="6" name="Rectangle: Rounded Corners 5">
            <a:extLst>
              <a:ext uri="{FF2B5EF4-FFF2-40B4-BE49-F238E27FC236}">
                <a16:creationId xmlns:a16="http://schemas.microsoft.com/office/drawing/2014/main" id="{FD9BD000-2AE8-CBFF-39C3-040FBB303F5E}"/>
              </a:ext>
            </a:extLst>
          </p:cNvPr>
          <p:cNvSpPr/>
          <p:nvPr/>
        </p:nvSpPr>
        <p:spPr>
          <a:xfrm>
            <a:off x="711200" y="3822699"/>
            <a:ext cx="3086100" cy="1155699"/>
          </a:xfrm>
          <a:prstGeom prst="roundRect">
            <a:avLst/>
          </a:prstGeom>
          <a:solidFill>
            <a:srgbClr val="383E12"/>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500" b="1" dirty="0"/>
              <a:t>Nurturing Developer Community</a:t>
            </a:r>
          </a:p>
        </p:txBody>
      </p:sp>
      <p:sp>
        <p:nvSpPr>
          <p:cNvPr id="7" name="Rectangle: Rounded Corners 6">
            <a:extLst>
              <a:ext uri="{FF2B5EF4-FFF2-40B4-BE49-F238E27FC236}">
                <a16:creationId xmlns:a16="http://schemas.microsoft.com/office/drawing/2014/main" id="{C3431CF5-EAEB-42A1-3B49-34DD43030379}"/>
              </a:ext>
            </a:extLst>
          </p:cNvPr>
          <p:cNvSpPr/>
          <p:nvPr/>
        </p:nvSpPr>
        <p:spPr>
          <a:xfrm>
            <a:off x="4552950" y="3822699"/>
            <a:ext cx="3086100" cy="1155699"/>
          </a:xfrm>
          <a:prstGeom prst="roundRect">
            <a:avLst/>
          </a:prstGeom>
          <a:solidFill>
            <a:srgbClr val="383E12"/>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500" b="1" dirty="0"/>
              <a:t>Tracking Usage</a:t>
            </a:r>
          </a:p>
        </p:txBody>
      </p:sp>
      <p:sp>
        <p:nvSpPr>
          <p:cNvPr id="8" name="Rectangle: Rounded Corners 7">
            <a:extLst>
              <a:ext uri="{FF2B5EF4-FFF2-40B4-BE49-F238E27FC236}">
                <a16:creationId xmlns:a16="http://schemas.microsoft.com/office/drawing/2014/main" id="{B9678DC9-B192-285C-0F89-9A394C61106A}"/>
              </a:ext>
            </a:extLst>
          </p:cNvPr>
          <p:cNvSpPr/>
          <p:nvPr/>
        </p:nvSpPr>
        <p:spPr>
          <a:xfrm>
            <a:off x="8394700" y="3822698"/>
            <a:ext cx="3086100" cy="1155699"/>
          </a:xfrm>
          <a:prstGeom prst="roundRect">
            <a:avLst/>
          </a:prstGeom>
          <a:solidFill>
            <a:srgbClr val="383E12"/>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500" b="1" dirty="0"/>
              <a:t>Performance </a:t>
            </a:r>
            <a:r>
              <a:rPr lang="en-US" sz="2500" b="1" dirty="0">
                <a:solidFill>
                  <a:schemeClr val="bg1"/>
                </a:solidFill>
              </a:rPr>
              <a:t>Reportin</a:t>
            </a:r>
            <a:r>
              <a:rPr lang="en-US" sz="2500" b="1" dirty="0"/>
              <a:t>g</a:t>
            </a:r>
          </a:p>
        </p:txBody>
      </p:sp>
    </p:spTree>
    <p:extLst>
      <p:ext uri="{BB962C8B-B14F-4D97-AF65-F5344CB8AC3E}">
        <p14:creationId xmlns:p14="http://schemas.microsoft.com/office/powerpoint/2010/main" val="1625935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75FA4E9-8788-491E-E769-D858DFCDD8BA}"/>
              </a:ext>
            </a:extLst>
          </p:cNvPr>
          <p:cNvSpPr/>
          <p:nvPr/>
        </p:nvSpPr>
        <p:spPr>
          <a:xfrm>
            <a:off x="931333" y="2967335"/>
            <a:ext cx="10329367" cy="923330"/>
          </a:xfrm>
          <a:prstGeom prst="rect">
            <a:avLst/>
          </a:prstGeom>
          <a:noFill/>
        </p:spPr>
        <p:txBody>
          <a:bodyPr wrap="none" lIns="91440" tIns="45720" rIns="91440" bIns="45720">
            <a:spAutoFit/>
          </a:bodyPr>
          <a:lstStyle/>
          <a:p>
            <a:pPr algn="ctr"/>
            <a:r>
              <a:rPr lang="en-US" sz="5400" dirty="0">
                <a:ln w="0"/>
                <a:solidFill>
                  <a:srgbClr val="502525"/>
                </a:solidFill>
                <a:effectLst>
                  <a:outerShdw blurRad="38100" dist="19050" dir="2700000" algn="tl" rotWithShape="0">
                    <a:schemeClr val="dk1">
                      <a:alpha val="40000"/>
                    </a:schemeClr>
                  </a:outerShdw>
                </a:effectLst>
                <a:latin typeface="Kamerik205 8" panose="020B0803030600020004" pitchFamily="34" charset="0"/>
              </a:rPr>
              <a:t>API Management Use Cases</a:t>
            </a:r>
            <a:endParaRPr lang="en-US" sz="5400" b="0" cap="none" spc="0" dirty="0">
              <a:ln w="0"/>
              <a:solidFill>
                <a:srgbClr val="502525"/>
              </a:solidFill>
              <a:effectLst>
                <a:outerShdw blurRad="38100" dist="19050" dir="2700000" algn="tl" rotWithShape="0">
                  <a:schemeClr val="dk1">
                    <a:alpha val="40000"/>
                  </a:schemeClr>
                </a:outerShdw>
              </a:effectLst>
              <a:latin typeface="Kamerik205 8" panose="020B0803030600020004" pitchFamily="34" charset="0"/>
            </a:endParaRPr>
          </a:p>
        </p:txBody>
      </p:sp>
    </p:spTree>
    <p:extLst>
      <p:ext uri="{BB962C8B-B14F-4D97-AF65-F5344CB8AC3E}">
        <p14:creationId xmlns:p14="http://schemas.microsoft.com/office/powerpoint/2010/main" val="41083062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63CF1D-1628-4B8A-7670-C38F9D35AE0E}"/>
              </a:ext>
            </a:extLst>
          </p:cNvPr>
          <p:cNvSpPr>
            <a:spLocks noGrp="1"/>
          </p:cNvSpPr>
          <p:nvPr>
            <p:ph type="title"/>
          </p:nvPr>
        </p:nvSpPr>
        <p:spPr/>
        <p:txBody>
          <a:bodyPr/>
          <a:lstStyle/>
          <a:p>
            <a:r>
              <a:rPr lang="en-US" dirty="0"/>
              <a:t>API Management Use Cases</a:t>
            </a:r>
          </a:p>
        </p:txBody>
      </p:sp>
      <p:grpSp>
        <p:nvGrpSpPr>
          <p:cNvPr id="18" name="Group 17">
            <a:extLst>
              <a:ext uri="{FF2B5EF4-FFF2-40B4-BE49-F238E27FC236}">
                <a16:creationId xmlns:a16="http://schemas.microsoft.com/office/drawing/2014/main" id="{BAA7BDAF-2028-0FB9-6951-FE9DBA07E2BF}"/>
              </a:ext>
            </a:extLst>
          </p:cNvPr>
          <p:cNvGrpSpPr/>
          <p:nvPr/>
        </p:nvGrpSpPr>
        <p:grpSpPr>
          <a:xfrm>
            <a:off x="330200" y="1690688"/>
            <a:ext cx="2451100" cy="2003399"/>
            <a:chOff x="330200" y="1690688"/>
            <a:chExt cx="2451100" cy="2003399"/>
          </a:xfrm>
        </p:grpSpPr>
        <p:pic>
          <p:nvPicPr>
            <p:cNvPr id="19" name="Picture 18">
              <a:extLst>
                <a:ext uri="{FF2B5EF4-FFF2-40B4-BE49-F238E27FC236}">
                  <a16:creationId xmlns:a16="http://schemas.microsoft.com/office/drawing/2014/main" id="{5EDD7E16-71F8-CC69-9CE5-30528EF5B1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0200" y="1690688"/>
              <a:ext cx="2451100" cy="1634067"/>
            </a:xfrm>
            <a:prstGeom prst="rect">
              <a:avLst/>
            </a:prstGeom>
          </p:spPr>
        </p:pic>
        <p:sp>
          <p:nvSpPr>
            <p:cNvPr id="20" name="TextBox 19">
              <a:extLst>
                <a:ext uri="{FF2B5EF4-FFF2-40B4-BE49-F238E27FC236}">
                  <a16:creationId xmlns:a16="http://schemas.microsoft.com/office/drawing/2014/main" id="{95B6326D-A74E-05D0-5C95-60AE4BB30BB3}"/>
                </a:ext>
              </a:extLst>
            </p:cNvPr>
            <p:cNvSpPr txBox="1"/>
            <p:nvPr/>
          </p:nvSpPr>
          <p:spPr>
            <a:xfrm>
              <a:off x="734709" y="3324755"/>
              <a:ext cx="1645919" cy="369332"/>
            </a:xfrm>
            <a:prstGeom prst="rect">
              <a:avLst/>
            </a:prstGeom>
            <a:noFill/>
          </p:spPr>
          <p:txBody>
            <a:bodyPr wrap="square" rtlCol="0">
              <a:spAutoFit/>
            </a:bodyPr>
            <a:lstStyle/>
            <a:p>
              <a:r>
                <a:rPr lang="en-US" dirty="0">
                  <a:solidFill>
                    <a:srgbClr val="383E12"/>
                  </a:solidFill>
                </a:rPr>
                <a:t>API Integration</a:t>
              </a:r>
            </a:p>
          </p:txBody>
        </p:sp>
      </p:grpSp>
      <p:grpSp>
        <p:nvGrpSpPr>
          <p:cNvPr id="21" name="Group 20">
            <a:extLst>
              <a:ext uri="{FF2B5EF4-FFF2-40B4-BE49-F238E27FC236}">
                <a16:creationId xmlns:a16="http://schemas.microsoft.com/office/drawing/2014/main" id="{81E1EFA7-CDB3-AF62-2D0F-88DE3B2DB502}"/>
              </a:ext>
            </a:extLst>
          </p:cNvPr>
          <p:cNvGrpSpPr/>
          <p:nvPr/>
        </p:nvGrpSpPr>
        <p:grpSpPr>
          <a:xfrm>
            <a:off x="3075817" y="1690688"/>
            <a:ext cx="2105783" cy="2280398"/>
            <a:chOff x="3075817" y="1690688"/>
            <a:chExt cx="2105783" cy="2280398"/>
          </a:xfrm>
        </p:grpSpPr>
        <p:pic>
          <p:nvPicPr>
            <p:cNvPr id="22" name="Picture 21">
              <a:extLst>
                <a:ext uri="{FF2B5EF4-FFF2-40B4-BE49-F238E27FC236}">
                  <a16:creationId xmlns:a16="http://schemas.microsoft.com/office/drawing/2014/main" id="{E3BC0F98-35CA-8C6D-65BD-3C19FE8EF31D}"/>
                </a:ext>
              </a:extLst>
            </p:cNvPr>
            <p:cNvPicPr>
              <a:picLocks noChangeAspect="1"/>
            </p:cNvPicPr>
            <p:nvPr/>
          </p:nvPicPr>
          <p:blipFill>
            <a:blip r:embed="rId4">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075817" y="1690688"/>
              <a:ext cx="2105783" cy="1638224"/>
            </a:xfrm>
            <a:prstGeom prst="rect">
              <a:avLst/>
            </a:prstGeom>
          </p:spPr>
        </p:pic>
        <p:sp>
          <p:nvSpPr>
            <p:cNvPr id="23" name="TextBox 22">
              <a:extLst>
                <a:ext uri="{FF2B5EF4-FFF2-40B4-BE49-F238E27FC236}">
                  <a16:creationId xmlns:a16="http://schemas.microsoft.com/office/drawing/2014/main" id="{5C8C00D3-88D9-0161-F2D1-494C4A0BD51D}"/>
                </a:ext>
              </a:extLst>
            </p:cNvPr>
            <p:cNvSpPr txBox="1"/>
            <p:nvPr/>
          </p:nvSpPr>
          <p:spPr>
            <a:xfrm>
              <a:off x="3075817" y="3324755"/>
              <a:ext cx="2105781" cy="646331"/>
            </a:xfrm>
            <a:prstGeom prst="rect">
              <a:avLst/>
            </a:prstGeom>
            <a:noFill/>
          </p:spPr>
          <p:txBody>
            <a:bodyPr wrap="square" rtlCol="0">
              <a:spAutoFit/>
            </a:bodyPr>
            <a:lstStyle/>
            <a:p>
              <a:pPr algn="ctr"/>
              <a:r>
                <a:rPr lang="en-US" dirty="0">
                  <a:solidFill>
                    <a:srgbClr val="383E12"/>
                  </a:solidFill>
                </a:rPr>
                <a:t>Multi-Channel</a:t>
              </a:r>
            </a:p>
            <a:p>
              <a:pPr algn="ctr"/>
              <a:r>
                <a:rPr lang="en-US" dirty="0">
                  <a:solidFill>
                    <a:srgbClr val="383E12"/>
                  </a:solidFill>
                </a:rPr>
                <a:t>User Experiences</a:t>
              </a:r>
            </a:p>
          </p:txBody>
        </p:sp>
      </p:grpSp>
      <p:grpSp>
        <p:nvGrpSpPr>
          <p:cNvPr id="24" name="Group 23">
            <a:extLst>
              <a:ext uri="{FF2B5EF4-FFF2-40B4-BE49-F238E27FC236}">
                <a16:creationId xmlns:a16="http://schemas.microsoft.com/office/drawing/2014/main" id="{F17BA4D3-FD19-BE67-811F-FC0EBD35E251}"/>
              </a:ext>
            </a:extLst>
          </p:cNvPr>
          <p:cNvGrpSpPr/>
          <p:nvPr/>
        </p:nvGrpSpPr>
        <p:grpSpPr>
          <a:xfrm>
            <a:off x="5476115" y="1690688"/>
            <a:ext cx="2178757" cy="2003398"/>
            <a:chOff x="5476115" y="1690688"/>
            <a:chExt cx="2178757" cy="2003398"/>
          </a:xfrm>
        </p:grpSpPr>
        <p:pic>
          <p:nvPicPr>
            <p:cNvPr id="25" name="Picture 24">
              <a:extLst>
                <a:ext uri="{FF2B5EF4-FFF2-40B4-BE49-F238E27FC236}">
                  <a16:creationId xmlns:a16="http://schemas.microsoft.com/office/drawing/2014/main" id="{9506944C-B965-697E-42A9-C7E47766B16A}"/>
                </a:ext>
              </a:extLst>
            </p:cNvPr>
            <p:cNvPicPr>
              <a:picLocks noChangeAspect="1"/>
            </p:cNvPicPr>
            <p:nvPr/>
          </p:nvPicPr>
          <p:blipFill>
            <a:blip r:embed="rId5">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476117" y="1690688"/>
              <a:ext cx="2178755" cy="1634067"/>
            </a:xfrm>
            <a:prstGeom prst="rect">
              <a:avLst/>
            </a:prstGeom>
          </p:spPr>
        </p:pic>
        <p:sp>
          <p:nvSpPr>
            <p:cNvPr id="26" name="TextBox 25">
              <a:extLst>
                <a:ext uri="{FF2B5EF4-FFF2-40B4-BE49-F238E27FC236}">
                  <a16:creationId xmlns:a16="http://schemas.microsoft.com/office/drawing/2014/main" id="{28F3AB36-5F9A-A544-7378-93637450E108}"/>
                </a:ext>
              </a:extLst>
            </p:cNvPr>
            <p:cNvSpPr txBox="1"/>
            <p:nvPr/>
          </p:nvSpPr>
          <p:spPr>
            <a:xfrm>
              <a:off x="5476115" y="3324754"/>
              <a:ext cx="2105781" cy="369332"/>
            </a:xfrm>
            <a:prstGeom prst="rect">
              <a:avLst/>
            </a:prstGeom>
            <a:noFill/>
          </p:spPr>
          <p:txBody>
            <a:bodyPr wrap="square" rtlCol="0">
              <a:spAutoFit/>
            </a:bodyPr>
            <a:lstStyle/>
            <a:p>
              <a:pPr algn="ctr"/>
              <a:r>
                <a:rPr lang="en-US" dirty="0">
                  <a:solidFill>
                    <a:srgbClr val="383E12"/>
                  </a:solidFill>
                </a:rPr>
                <a:t>B2B Integration</a:t>
              </a:r>
            </a:p>
          </p:txBody>
        </p:sp>
      </p:grpSp>
      <p:grpSp>
        <p:nvGrpSpPr>
          <p:cNvPr id="27" name="Group 26">
            <a:extLst>
              <a:ext uri="{FF2B5EF4-FFF2-40B4-BE49-F238E27FC236}">
                <a16:creationId xmlns:a16="http://schemas.microsoft.com/office/drawing/2014/main" id="{6138F703-B50B-863D-674D-B18DADC9856A}"/>
              </a:ext>
            </a:extLst>
          </p:cNvPr>
          <p:cNvGrpSpPr/>
          <p:nvPr/>
        </p:nvGrpSpPr>
        <p:grpSpPr>
          <a:xfrm>
            <a:off x="7633486" y="1693631"/>
            <a:ext cx="2105781" cy="2020124"/>
            <a:chOff x="7633486" y="1693631"/>
            <a:chExt cx="2105781" cy="2020124"/>
          </a:xfrm>
        </p:grpSpPr>
        <p:pic>
          <p:nvPicPr>
            <p:cNvPr id="28" name="Picture 27">
              <a:extLst>
                <a:ext uri="{FF2B5EF4-FFF2-40B4-BE49-F238E27FC236}">
                  <a16:creationId xmlns:a16="http://schemas.microsoft.com/office/drawing/2014/main" id="{5782E67C-A3AD-B9BE-F114-86FA37D15A6C}"/>
                </a:ext>
              </a:extLst>
            </p:cNvPr>
            <p:cNvPicPr>
              <a:picLocks noChangeAspect="1"/>
            </p:cNvPicPr>
            <p:nvPr/>
          </p:nvPicPr>
          <p:blipFill>
            <a:blip r:embed="rId6">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7949389" y="1693631"/>
              <a:ext cx="1482752" cy="1631124"/>
            </a:xfrm>
            <a:prstGeom prst="rect">
              <a:avLst/>
            </a:prstGeom>
          </p:spPr>
        </p:pic>
        <p:sp>
          <p:nvSpPr>
            <p:cNvPr id="29" name="TextBox 28">
              <a:extLst>
                <a:ext uri="{FF2B5EF4-FFF2-40B4-BE49-F238E27FC236}">
                  <a16:creationId xmlns:a16="http://schemas.microsoft.com/office/drawing/2014/main" id="{EC2219EF-2351-9022-7EB8-C12DEE69B545}"/>
                </a:ext>
              </a:extLst>
            </p:cNvPr>
            <p:cNvSpPr txBox="1"/>
            <p:nvPr/>
          </p:nvSpPr>
          <p:spPr>
            <a:xfrm>
              <a:off x="7633486" y="3344423"/>
              <a:ext cx="2105781" cy="369332"/>
            </a:xfrm>
            <a:prstGeom prst="rect">
              <a:avLst/>
            </a:prstGeom>
            <a:noFill/>
          </p:spPr>
          <p:txBody>
            <a:bodyPr wrap="square" rtlCol="0">
              <a:spAutoFit/>
            </a:bodyPr>
            <a:lstStyle/>
            <a:p>
              <a:pPr algn="ctr"/>
              <a:r>
                <a:rPr lang="en-US" dirty="0">
                  <a:solidFill>
                    <a:srgbClr val="383E12"/>
                  </a:solidFill>
                </a:rPr>
                <a:t>Data as a Service</a:t>
              </a:r>
            </a:p>
          </p:txBody>
        </p:sp>
      </p:grpSp>
      <p:grpSp>
        <p:nvGrpSpPr>
          <p:cNvPr id="30" name="Group 29">
            <a:extLst>
              <a:ext uri="{FF2B5EF4-FFF2-40B4-BE49-F238E27FC236}">
                <a16:creationId xmlns:a16="http://schemas.microsoft.com/office/drawing/2014/main" id="{89C5F6EA-FC78-9F87-EDCB-D34CE4624BC2}"/>
              </a:ext>
            </a:extLst>
          </p:cNvPr>
          <p:cNvGrpSpPr/>
          <p:nvPr/>
        </p:nvGrpSpPr>
        <p:grpSpPr>
          <a:xfrm>
            <a:off x="9515389" y="1690688"/>
            <a:ext cx="2105781" cy="2300066"/>
            <a:chOff x="9515389" y="1690688"/>
            <a:chExt cx="2105781" cy="2300066"/>
          </a:xfrm>
        </p:grpSpPr>
        <p:pic>
          <p:nvPicPr>
            <p:cNvPr id="31" name="Picture 30">
              <a:extLst>
                <a:ext uri="{FF2B5EF4-FFF2-40B4-BE49-F238E27FC236}">
                  <a16:creationId xmlns:a16="http://schemas.microsoft.com/office/drawing/2014/main" id="{CED844CC-1C24-2510-76C5-5BC4BB311A3F}"/>
                </a:ext>
              </a:extLst>
            </p:cNvPr>
            <p:cNvPicPr>
              <a:picLocks noChangeAspect="1"/>
            </p:cNvPicPr>
            <p:nvPr/>
          </p:nvPicPr>
          <p:blipFill>
            <a:blip r:embed="rId7">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9726659" y="1690688"/>
              <a:ext cx="1683242" cy="1638224"/>
            </a:xfrm>
            <a:prstGeom prst="rect">
              <a:avLst/>
            </a:prstGeom>
          </p:spPr>
        </p:pic>
        <p:sp>
          <p:nvSpPr>
            <p:cNvPr id="32" name="TextBox 31">
              <a:extLst>
                <a:ext uri="{FF2B5EF4-FFF2-40B4-BE49-F238E27FC236}">
                  <a16:creationId xmlns:a16="http://schemas.microsoft.com/office/drawing/2014/main" id="{7AC62101-432E-20F1-3518-08308B6EBC24}"/>
                </a:ext>
              </a:extLst>
            </p:cNvPr>
            <p:cNvSpPr txBox="1"/>
            <p:nvPr/>
          </p:nvSpPr>
          <p:spPr>
            <a:xfrm>
              <a:off x="9515389" y="3344423"/>
              <a:ext cx="2105781" cy="646331"/>
            </a:xfrm>
            <a:prstGeom prst="rect">
              <a:avLst/>
            </a:prstGeom>
            <a:noFill/>
          </p:spPr>
          <p:txBody>
            <a:bodyPr wrap="square" rtlCol="0">
              <a:spAutoFit/>
            </a:bodyPr>
            <a:lstStyle/>
            <a:p>
              <a:pPr algn="ctr"/>
              <a:r>
                <a:rPr lang="en-US" dirty="0">
                  <a:solidFill>
                    <a:schemeClr val="bg1"/>
                  </a:solidFill>
                </a:rPr>
                <a:t>Unlocking</a:t>
              </a:r>
            </a:p>
            <a:p>
              <a:pPr algn="ctr"/>
              <a:r>
                <a:rPr lang="en-US" dirty="0">
                  <a:solidFill>
                    <a:schemeClr val="bg1"/>
                  </a:solidFill>
                </a:rPr>
                <a:t>Legacy Assets</a:t>
              </a:r>
            </a:p>
          </p:txBody>
        </p:sp>
      </p:grpSp>
      <p:sp>
        <p:nvSpPr>
          <p:cNvPr id="33" name="Rectangle 32">
            <a:extLst>
              <a:ext uri="{FF2B5EF4-FFF2-40B4-BE49-F238E27FC236}">
                <a16:creationId xmlns:a16="http://schemas.microsoft.com/office/drawing/2014/main" id="{CF17B6F9-F233-A13D-90F4-6650B8A73C10}"/>
              </a:ext>
            </a:extLst>
          </p:cNvPr>
          <p:cNvSpPr/>
          <p:nvPr/>
        </p:nvSpPr>
        <p:spPr>
          <a:xfrm>
            <a:off x="3407764" y="4241039"/>
            <a:ext cx="5376472" cy="923330"/>
          </a:xfrm>
          <a:prstGeom prst="rect">
            <a:avLst/>
          </a:prstGeom>
          <a:noFill/>
        </p:spPr>
        <p:txBody>
          <a:bodyPr wrap="none" lIns="91440" tIns="45720" rIns="91440" bIns="45720">
            <a:spAutoFit/>
          </a:bodyPr>
          <a:lstStyle/>
          <a:p>
            <a:pPr algn="ctr"/>
            <a:r>
              <a:rPr lang="en-US" sz="5400" b="0" cap="none" spc="0" dirty="0">
                <a:ln w="0"/>
                <a:solidFill>
                  <a:srgbClr val="383E12"/>
                </a:solidFill>
                <a:effectLst>
                  <a:outerShdw blurRad="38100" dist="19050" dir="2700000" algn="tl" rotWithShape="0">
                    <a:schemeClr val="dk1">
                      <a:alpha val="40000"/>
                    </a:schemeClr>
                  </a:outerShdw>
                </a:effectLst>
                <a:latin typeface="Kamerik205 8" panose="020B0803030600020004" pitchFamily="34" charset="0"/>
              </a:rPr>
              <a:t>API Integration</a:t>
            </a:r>
          </a:p>
        </p:txBody>
      </p:sp>
    </p:spTree>
    <p:extLst>
      <p:ext uri="{BB962C8B-B14F-4D97-AF65-F5344CB8AC3E}">
        <p14:creationId xmlns:p14="http://schemas.microsoft.com/office/powerpoint/2010/main" val="16335084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FFB27F-DC7F-C084-D274-38963AF28F07}"/>
              </a:ext>
            </a:extLst>
          </p:cNvPr>
          <p:cNvSpPr>
            <a:spLocks noGrp="1"/>
          </p:cNvSpPr>
          <p:nvPr>
            <p:ph type="title"/>
          </p:nvPr>
        </p:nvSpPr>
        <p:spPr/>
        <p:txBody>
          <a:bodyPr/>
          <a:lstStyle/>
          <a:p>
            <a:r>
              <a:rPr lang="en-US" dirty="0"/>
              <a:t>API Management Use Cases</a:t>
            </a:r>
          </a:p>
        </p:txBody>
      </p:sp>
      <p:grpSp>
        <p:nvGrpSpPr>
          <p:cNvPr id="3" name="Group 2">
            <a:extLst>
              <a:ext uri="{FF2B5EF4-FFF2-40B4-BE49-F238E27FC236}">
                <a16:creationId xmlns:a16="http://schemas.microsoft.com/office/drawing/2014/main" id="{AA9B700C-4B5F-D611-09BC-8BA0CD11CDB9}"/>
              </a:ext>
            </a:extLst>
          </p:cNvPr>
          <p:cNvGrpSpPr/>
          <p:nvPr/>
        </p:nvGrpSpPr>
        <p:grpSpPr>
          <a:xfrm>
            <a:off x="330200" y="1690688"/>
            <a:ext cx="2451100" cy="2003399"/>
            <a:chOff x="330200" y="1690688"/>
            <a:chExt cx="2451100" cy="2003399"/>
          </a:xfrm>
        </p:grpSpPr>
        <p:pic>
          <p:nvPicPr>
            <p:cNvPr id="4" name="Picture 3">
              <a:extLst>
                <a:ext uri="{FF2B5EF4-FFF2-40B4-BE49-F238E27FC236}">
                  <a16:creationId xmlns:a16="http://schemas.microsoft.com/office/drawing/2014/main" id="{B0EF97DA-01FC-F8B2-99D5-F0E3866B2AA8}"/>
                </a:ext>
              </a:extLst>
            </p:cNvPr>
            <p:cNvPicPr>
              <a:picLocks noChangeAspect="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30200" y="1690688"/>
              <a:ext cx="2451100" cy="1634067"/>
            </a:xfrm>
            <a:prstGeom prst="rect">
              <a:avLst/>
            </a:prstGeom>
          </p:spPr>
        </p:pic>
        <p:sp>
          <p:nvSpPr>
            <p:cNvPr id="5" name="TextBox 4">
              <a:extLst>
                <a:ext uri="{FF2B5EF4-FFF2-40B4-BE49-F238E27FC236}">
                  <a16:creationId xmlns:a16="http://schemas.microsoft.com/office/drawing/2014/main" id="{37B810F4-5207-07CC-1553-30CBB7FC6A8C}"/>
                </a:ext>
              </a:extLst>
            </p:cNvPr>
            <p:cNvSpPr txBox="1"/>
            <p:nvPr/>
          </p:nvSpPr>
          <p:spPr>
            <a:xfrm>
              <a:off x="734709" y="3324755"/>
              <a:ext cx="1645919" cy="369332"/>
            </a:xfrm>
            <a:prstGeom prst="rect">
              <a:avLst/>
            </a:prstGeom>
            <a:noFill/>
          </p:spPr>
          <p:txBody>
            <a:bodyPr wrap="square" rtlCol="0">
              <a:spAutoFit/>
            </a:bodyPr>
            <a:lstStyle/>
            <a:p>
              <a:r>
                <a:rPr lang="en-US" dirty="0">
                  <a:solidFill>
                    <a:srgbClr val="383E12"/>
                  </a:solidFill>
                </a:rPr>
                <a:t>API Integration</a:t>
              </a:r>
            </a:p>
          </p:txBody>
        </p:sp>
      </p:grpSp>
      <p:grpSp>
        <p:nvGrpSpPr>
          <p:cNvPr id="6" name="Group 5">
            <a:extLst>
              <a:ext uri="{FF2B5EF4-FFF2-40B4-BE49-F238E27FC236}">
                <a16:creationId xmlns:a16="http://schemas.microsoft.com/office/drawing/2014/main" id="{7E8CB403-56FA-8422-66E1-B42A48A405D4}"/>
              </a:ext>
            </a:extLst>
          </p:cNvPr>
          <p:cNvGrpSpPr/>
          <p:nvPr/>
        </p:nvGrpSpPr>
        <p:grpSpPr>
          <a:xfrm>
            <a:off x="3075817" y="1690688"/>
            <a:ext cx="2105783" cy="2280398"/>
            <a:chOff x="3075817" y="1690688"/>
            <a:chExt cx="2105783" cy="2280398"/>
          </a:xfrm>
        </p:grpSpPr>
        <p:pic>
          <p:nvPicPr>
            <p:cNvPr id="7" name="Picture 6">
              <a:extLst>
                <a:ext uri="{FF2B5EF4-FFF2-40B4-BE49-F238E27FC236}">
                  <a16:creationId xmlns:a16="http://schemas.microsoft.com/office/drawing/2014/main" id="{88792288-7BED-86CC-3D31-80A209CA2F8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75817" y="1690688"/>
              <a:ext cx="2105783" cy="1638224"/>
            </a:xfrm>
            <a:prstGeom prst="rect">
              <a:avLst/>
            </a:prstGeom>
          </p:spPr>
        </p:pic>
        <p:sp>
          <p:nvSpPr>
            <p:cNvPr id="8" name="TextBox 7">
              <a:extLst>
                <a:ext uri="{FF2B5EF4-FFF2-40B4-BE49-F238E27FC236}">
                  <a16:creationId xmlns:a16="http://schemas.microsoft.com/office/drawing/2014/main" id="{2A375B55-9F53-F84D-1097-B98FD56326C9}"/>
                </a:ext>
              </a:extLst>
            </p:cNvPr>
            <p:cNvSpPr txBox="1"/>
            <p:nvPr/>
          </p:nvSpPr>
          <p:spPr>
            <a:xfrm>
              <a:off x="3075817" y="3324755"/>
              <a:ext cx="2105781" cy="646331"/>
            </a:xfrm>
            <a:prstGeom prst="rect">
              <a:avLst/>
            </a:prstGeom>
            <a:noFill/>
          </p:spPr>
          <p:txBody>
            <a:bodyPr wrap="square" rtlCol="0">
              <a:spAutoFit/>
            </a:bodyPr>
            <a:lstStyle/>
            <a:p>
              <a:pPr algn="ctr"/>
              <a:r>
                <a:rPr lang="en-US" dirty="0">
                  <a:solidFill>
                    <a:srgbClr val="383E12"/>
                  </a:solidFill>
                </a:rPr>
                <a:t>Multi-Channel</a:t>
              </a:r>
            </a:p>
            <a:p>
              <a:pPr algn="ctr"/>
              <a:r>
                <a:rPr lang="en-US" dirty="0">
                  <a:solidFill>
                    <a:srgbClr val="383E12"/>
                  </a:solidFill>
                </a:rPr>
                <a:t>User Experiences</a:t>
              </a:r>
            </a:p>
          </p:txBody>
        </p:sp>
      </p:grpSp>
      <p:grpSp>
        <p:nvGrpSpPr>
          <p:cNvPr id="9" name="Group 8">
            <a:extLst>
              <a:ext uri="{FF2B5EF4-FFF2-40B4-BE49-F238E27FC236}">
                <a16:creationId xmlns:a16="http://schemas.microsoft.com/office/drawing/2014/main" id="{87485933-678A-5015-3995-FAAE117E9B67}"/>
              </a:ext>
            </a:extLst>
          </p:cNvPr>
          <p:cNvGrpSpPr/>
          <p:nvPr/>
        </p:nvGrpSpPr>
        <p:grpSpPr>
          <a:xfrm>
            <a:off x="5476115" y="1690688"/>
            <a:ext cx="2178757" cy="2003398"/>
            <a:chOff x="5476115" y="1690688"/>
            <a:chExt cx="2178757" cy="2003398"/>
          </a:xfrm>
        </p:grpSpPr>
        <p:pic>
          <p:nvPicPr>
            <p:cNvPr id="10" name="Picture 9">
              <a:extLst>
                <a:ext uri="{FF2B5EF4-FFF2-40B4-BE49-F238E27FC236}">
                  <a16:creationId xmlns:a16="http://schemas.microsoft.com/office/drawing/2014/main" id="{43DD6E46-98BA-AD40-21F4-8630D210D045}"/>
                </a:ext>
              </a:extLst>
            </p:cNvPr>
            <p:cNvPicPr>
              <a:picLocks noChangeAspect="1"/>
            </p:cNvPicPr>
            <p:nvPr/>
          </p:nvPicPr>
          <p:blipFill>
            <a:blip r:embed="rId5">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476117" y="1690688"/>
              <a:ext cx="2178755" cy="1634067"/>
            </a:xfrm>
            <a:prstGeom prst="rect">
              <a:avLst/>
            </a:prstGeom>
          </p:spPr>
        </p:pic>
        <p:sp>
          <p:nvSpPr>
            <p:cNvPr id="11" name="TextBox 10">
              <a:extLst>
                <a:ext uri="{FF2B5EF4-FFF2-40B4-BE49-F238E27FC236}">
                  <a16:creationId xmlns:a16="http://schemas.microsoft.com/office/drawing/2014/main" id="{8067D8D4-D3FC-4121-D184-32D27C0FF1F0}"/>
                </a:ext>
              </a:extLst>
            </p:cNvPr>
            <p:cNvSpPr txBox="1"/>
            <p:nvPr/>
          </p:nvSpPr>
          <p:spPr>
            <a:xfrm>
              <a:off x="5476115" y="3324754"/>
              <a:ext cx="2105781" cy="369332"/>
            </a:xfrm>
            <a:prstGeom prst="rect">
              <a:avLst/>
            </a:prstGeom>
            <a:noFill/>
          </p:spPr>
          <p:txBody>
            <a:bodyPr wrap="square" rtlCol="0">
              <a:spAutoFit/>
            </a:bodyPr>
            <a:lstStyle/>
            <a:p>
              <a:pPr algn="ctr"/>
              <a:r>
                <a:rPr lang="en-US" dirty="0">
                  <a:solidFill>
                    <a:srgbClr val="383E12"/>
                  </a:solidFill>
                </a:rPr>
                <a:t>B2B Integration</a:t>
              </a:r>
            </a:p>
          </p:txBody>
        </p:sp>
      </p:grpSp>
      <p:grpSp>
        <p:nvGrpSpPr>
          <p:cNvPr id="12" name="Group 11">
            <a:extLst>
              <a:ext uri="{FF2B5EF4-FFF2-40B4-BE49-F238E27FC236}">
                <a16:creationId xmlns:a16="http://schemas.microsoft.com/office/drawing/2014/main" id="{77A4CA79-EB1C-48EB-3293-C0AC0C1005B5}"/>
              </a:ext>
            </a:extLst>
          </p:cNvPr>
          <p:cNvGrpSpPr/>
          <p:nvPr/>
        </p:nvGrpSpPr>
        <p:grpSpPr>
          <a:xfrm>
            <a:off x="7633486" y="1693631"/>
            <a:ext cx="2105781" cy="2020124"/>
            <a:chOff x="7633486" y="1693631"/>
            <a:chExt cx="2105781" cy="2020124"/>
          </a:xfrm>
        </p:grpSpPr>
        <p:pic>
          <p:nvPicPr>
            <p:cNvPr id="13" name="Picture 12">
              <a:extLst>
                <a:ext uri="{FF2B5EF4-FFF2-40B4-BE49-F238E27FC236}">
                  <a16:creationId xmlns:a16="http://schemas.microsoft.com/office/drawing/2014/main" id="{AC7C8D08-A318-05DE-92C4-C3A2CDE93C6D}"/>
                </a:ext>
              </a:extLst>
            </p:cNvPr>
            <p:cNvPicPr>
              <a:picLocks noChangeAspect="1"/>
            </p:cNvPicPr>
            <p:nvPr/>
          </p:nvPicPr>
          <p:blipFill>
            <a:blip r:embed="rId6">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7949389" y="1693631"/>
              <a:ext cx="1482752" cy="1631124"/>
            </a:xfrm>
            <a:prstGeom prst="rect">
              <a:avLst/>
            </a:prstGeom>
          </p:spPr>
        </p:pic>
        <p:sp>
          <p:nvSpPr>
            <p:cNvPr id="14" name="TextBox 13">
              <a:extLst>
                <a:ext uri="{FF2B5EF4-FFF2-40B4-BE49-F238E27FC236}">
                  <a16:creationId xmlns:a16="http://schemas.microsoft.com/office/drawing/2014/main" id="{B5A69AB5-C6D6-1C0C-B768-83588FC0C5ED}"/>
                </a:ext>
              </a:extLst>
            </p:cNvPr>
            <p:cNvSpPr txBox="1"/>
            <p:nvPr/>
          </p:nvSpPr>
          <p:spPr>
            <a:xfrm>
              <a:off x="7633486" y="3344423"/>
              <a:ext cx="2105781" cy="369332"/>
            </a:xfrm>
            <a:prstGeom prst="rect">
              <a:avLst/>
            </a:prstGeom>
            <a:noFill/>
          </p:spPr>
          <p:txBody>
            <a:bodyPr wrap="square" rtlCol="0">
              <a:spAutoFit/>
            </a:bodyPr>
            <a:lstStyle/>
            <a:p>
              <a:pPr algn="ctr"/>
              <a:r>
                <a:rPr lang="en-US" dirty="0">
                  <a:solidFill>
                    <a:srgbClr val="383E12"/>
                  </a:solidFill>
                </a:rPr>
                <a:t>Data as a Service</a:t>
              </a:r>
            </a:p>
          </p:txBody>
        </p:sp>
      </p:grpSp>
      <p:grpSp>
        <p:nvGrpSpPr>
          <p:cNvPr id="15" name="Group 14">
            <a:extLst>
              <a:ext uri="{FF2B5EF4-FFF2-40B4-BE49-F238E27FC236}">
                <a16:creationId xmlns:a16="http://schemas.microsoft.com/office/drawing/2014/main" id="{EE61DD98-1C24-C173-9523-DBE826ADD23A}"/>
              </a:ext>
            </a:extLst>
          </p:cNvPr>
          <p:cNvGrpSpPr/>
          <p:nvPr/>
        </p:nvGrpSpPr>
        <p:grpSpPr>
          <a:xfrm>
            <a:off x="9515389" y="1690688"/>
            <a:ext cx="2105781" cy="2300066"/>
            <a:chOff x="9515389" y="1690688"/>
            <a:chExt cx="2105781" cy="2300066"/>
          </a:xfrm>
        </p:grpSpPr>
        <p:pic>
          <p:nvPicPr>
            <p:cNvPr id="16" name="Picture 15">
              <a:extLst>
                <a:ext uri="{FF2B5EF4-FFF2-40B4-BE49-F238E27FC236}">
                  <a16:creationId xmlns:a16="http://schemas.microsoft.com/office/drawing/2014/main" id="{C4287E60-9758-0E56-24AC-AB71D17B7C8D}"/>
                </a:ext>
              </a:extLst>
            </p:cNvPr>
            <p:cNvPicPr>
              <a:picLocks noChangeAspect="1"/>
            </p:cNvPicPr>
            <p:nvPr/>
          </p:nvPicPr>
          <p:blipFill>
            <a:blip r:embed="rId7">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9726659" y="1690688"/>
              <a:ext cx="1683242" cy="1638224"/>
            </a:xfrm>
            <a:prstGeom prst="rect">
              <a:avLst/>
            </a:prstGeom>
          </p:spPr>
        </p:pic>
        <p:sp>
          <p:nvSpPr>
            <p:cNvPr id="17" name="TextBox 16">
              <a:extLst>
                <a:ext uri="{FF2B5EF4-FFF2-40B4-BE49-F238E27FC236}">
                  <a16:creationId xmlns:a16="http://schemas.microsoft.com/office/drawing/2014/main" id="{76E9A44F-D059-AC38-2689-C6A7B1CEA3EE}"/>
                </a:ext>
              </a:extLst>
            </p:cNvPr>
            <p:cNvSpPr txBox="1"/>
            <p:nvPr/>
          </p:nvSpPr>
          <p:spPr>
            <a:xfrm>
              <a:off x="9515389" y="3344423"/>
              <a:ext cx="2105781" cy="646331"/>
            </a:xfrm>
            <a:prstGeom prst="rect">
              <a:avLst/>
            </a:prstGeom>
            <a:noFill/>
          </p:spPr>
          <p:txBody>
            <a:bodyPr wrap="square" rtlCol="0">
              <a:spAutoFit/>
            </a:bodyPr>
            <a:lstStyle/>
            <a:p>
              <a:pPr algn="ctr"/>
              <a:r>
                <a:rPr lang="en-US" dirty="0">
                  <a:solidFill>
                    <a:srgbClr val="383E12"/>
                  </a:solidFill>
                </a:rPr>
                <a:t>Unlocking</a:t>
              </a:r>
            </a:p>
            <a:p>
              <a:pPr algn="ctr"/>
              <a:r>
                <a:rPr lang="en-US" dirty="0">
                  <a:solidFill>
                    <a:srgbClr val="383E12"/>
                  </a:solidFill>
                </a:rPr>
                <a:t>Legacy Assets</a:t>
              </a:r>
            </a:p>
          </p:txBody>
        </p:sp>
      </p:grpSp>
      <p:sp>
        <p:nvSpPr>
          <p:cNvPr id="18" name="Rectangle 17">
            <a:extLst>
              <a:ext uri="{FF2B5EF4-FFF2-40B4-BE49-F238E27FC236}">
                <a16:creationId xmlns:a16="http://schemas.microsoft.com/office/drawing/2014/main" id="{AE0B56DD-15B6-E79F-56E0-3CFA4B21703C}"/>
              </a:ext>
            </a:extLst>
          </p:cNvPr>
          <p:cNvSpPr/>
          <p:nvPr/>
        </p:nvSpPr>
        <p:spPr>
          <a:xfrm>
            <a:off x="142550" y="4241039"/>
            <a:ext cx="11906914" cy="923330"/>
          </a:xfrm>
          <a:prstGeom prst="rect">
            <a:avLst/>
          </a:prstGeom>
          <a:noFill/>
        </p:spPr>
        <p:txBody>
          <a:bodyPr wrap="none" lIns="91440" tIns="45720" rIns="91440" bIns="45720">
            <a:spAutoFit/>
          </a:bodyPr>
          <a:lstStyle/>
          <a:p>
            <a:pPr algn="ctr"/>
            <a:r>
              <a:rPr lang="en-US" sz="5400" b="0" cap="none" spc="0" dirty="0">
                <a:ln w="0"/>
                <a:solidFill>
                  <a:srgbClr val="383E12"/>
                </a:solidFill>
                <a:effectLst>
                  <a:outerShdw blurRad="38100" dist="19050" dir="2700000" algn="tl" rotWithShape="0">
                    <a:schemeClr val="dk1">
                      <a:alpha val="40000"/>
                    </a:schemeClr>
                  </a:outerShdw>
                </a:effectLst>
                <a:latin typeface="Kamerik205 8" panose="020B0803030600020004" pitchFamily="34" charset="0"/>
              </a:rPr>
              <a:t>Multi-Channel User Experiences</a:t>
            </a:r>
          </a:p>
        </p:txBody>
      </p:sp>
    </p:spTree>
    <p:extLst>
      <p:ext uri="{BB962C8B-B14F-4D97-AF65-F5344CB8AC3E}">
        <p14:creationId xmlns:p14="http://schemas.microsoft.com/office/powerpoint/2010/main" val="24451597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FFB27F-DC7F-C084-D274-38963AF28F07}"/>
              </a:ext>
            </a:extLst>
          </p:cNvPr>
          <p:cNvSpPr>
            <a:spLocks noGrp="1"/>
          </p:cNvSpPr>
          <p:nvPr>
            <p:ph type="title"/>
          </p:nvPr>
        </p:nvSpPr>
        <p:spPr/>
        <p:txBody>
          <a:bodyPr/>
          <a:lstStyle/>
          <a:p>
            <a:r>
              <a:rPr lang="en-US" dirty="0"/>
              <a:t>API Management Use Cases</a:t>
            </a:r>
          </a:p>
        </p:txBody>
      </p:sp>
      <p:grpSp>
        <p:nvGrpSpPr>
          <p:cNvPr id="18" name="Group 17">
            <a:extLst>
              <a:ext uri="{FF2B5EF4-FFF2-40B4-BE49-F238E27FC236}">
                <a16:creationId xmlns:a16="http://schemas.microsoft.com/office/drawing/2014/main" id="{9E60E799-43FE-7809-C2D0-CD9BAC3009F0}"/>
              </a:ext>
            </a:extLst>
          </p:cNvPr>
          <p:cNvGrpSpPr/>
          <p:nvPr/>
        </p:nvGrpSpPr>
        <p:grpSpPr>
          <a:xfrm>
            <a:off x="330200" y="1690688"/>
            <a:ext cx="2451100" cy="2003399"/>
            <a:chOff x="330200" y="1690688"/>
            <a:chExt cx="2451100" cy="2003399"/>
          </a:xfrm>
        </p:grpSpPr>
        <p:pic>
          <p:nvPicPr>
            <p:cNvPr id="19" name="Picture 18">
              <a:extLst>
                <a:ext uri="{FF2B5EF4-FFF2-40B4-BE49-F238E27FC236}">
                  <a16:creationId xmlns:a16="http://schemas.microsoft.com/office/drawing/2014/main" id="{3A41A7EC-760B-9FEB-3A13-FB79D67FE4C0}"/>
                </a:ext>
              </a:extLst>
            </p:cNvPr>
            <p:cNvPicPr>
              <a:picLocks noChangeAspect="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30200" y="1690688"/>
              <a:ext cx="2451100" cy="1634067"/>
            </a:xfrm>
            <a:prstGeom prst="rect">
              <a:avLst/>
            </a:prstGeom>
          </p:spPr>
        </p:pic>
        <p:sp>
          <p:nvSpPr>
            <p:cNvPr id="20" name="TextBox 19">
              <a:extLst>
                <a:ext uri="{FF2B5EF4-FFF2-40B4-BE49-F238E27FC236}">
                  <a16:creationId xmlns:a16="http://schemas.microsoft.com/office/drawing/2014/main" id="{6E06AF91-67BC-A93C-1BE9-1332DBE6C392}"/>
                </a:ext>
              </a:extLst>
            </p:cNvPr>
            <p:cNvSpPr txBox="1"/>
            <p:nvPr/>
          </p:nvSpPr>
          <p:spPr>
            <a:xfrm>
              <a:off x="734709" y="3324755"/>
              <a:ext cx="1645919" cy="369332"/>
            </a:xfrm>
            <a:prstGeom prst="rect">
              <a:avLst/>
            </a:prstGeom>
            <a:noFill/>
          </p:spPr>
          <p:txBody>
            <a:bodyPr wrap="square" rtlCol="0">
              <a:spAutoFit/>
            </a:bodyPr>
            <a:lstStyle/>
            <a:p>
              <a:r>
                <a:rPr lang="en-US" dirty="0">
                  <a:solidFill>
                    <a:srgbClr val="383E12"/>
                  </a:solidFill>
                </a:rPr>
                <a:t>API Integration</a:t>
              </a:r>
            </a:p>
          </p:txBody>
        </p:sp>
      </p:grpSp>
      <p:grpSp>
        <p:nvGrpSpPr>
          <p:cNvPr id="21" name="Group 20">
            <a:extLst>
              <a:ext uri="{FF2B5EF4-FFF2-40B4-BE49-F238E27FC236}">
                <a16:creationId xmlns:a16="http://schemas.microsoft.com/office/drawing/2014/main" id="{F6BBE293-BB42-D4C6-3035-C1712549CA8C}"/>
              </a:ext>
            </a:extLst>
          </p:cNvPr>
          <p:cNvGrpSpPr/>
          <p:nvPr/>
        </p:nvGrpSpPr>
        <p:grpSpPr>
          <a:xfrm>
            <a:off x="3075817" y="1690688"/>
            <a:ext cx="2105783" cy="2280398"/>
            <a:chOff x="3075817" y="1690688"/>
            <a:chExt cx="2105783" cy="2280398"/>
          </a:xfrm>
        </p:grpSpPr>
        <p:pic>
          <p:nvPicPr>
            <p:cNvPr id="22" name="Picture 21">
              <a:extLst>
                <a:ext uri="{FF2B5EF4-FFF2-40B4-BE49-F238E27FC236}">
                  <a16:creationId xmlns:a16="http://schemas.microsoft.com/office/drawing/2014/main" id="{9EBDEAA3-1000-9765-8132-E0C02485A840}"/>
                </a:ext>
              </a:extLst>
            </p:cNvPr>
            <p:cNvPicPr>
              <a:picLocks noChangeAspect="1"/>
            </p:cNvPicPr>
            <p:nvPr/>
          </p:nvPicPr>
          <p:blipFill>
            <a:blip r:embed="rId4">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075817" y="1690688"/>
              <a:ext cx="2105783" cy="1638224"/>
            </a:xfrm>
            <a:prstGeom prst="rect">
              <a:avLst/>
            </a:prstGeom>
          </p:spPr>
        </p:pic>
        <p:sp>
          <p:nvSpPr>
            <p:cNvPr id="23" name="TextBox 22">
              <a:extLst>
                <a:ext uri="{FF2B5EF4-FFF2-40B4-BE49-F238E27FC236}">
                  <a16:creationId xmlns:a16="http://schemas.microsoft.com/office/drawing/2014/main" id="{6BF7BCFB-D2C7-384D-D948-55859ACEA753}"/>
                </a:ext>
              </a:extLst>
            </p:cNvPr>
            <p:cNvSpPr txBox="1"/>
            <p:nvPr/>
          </p:nvSpPr>
          <p:spPr>
            <a:xfrm>
              <a:off x="3075817" y="3324755"/>
              <a:ext cx="2105781" cy="646331"/>
            </a:xfrm>
            <a:prstGeom prst="rect">
              <a:avLst/>
            </a:prstGeom>
            <a:noFill/>
          </p:spPr>
          <p:txBody>
            <a:bodyPr wrap="square" rtlCol="0">
              <a:spAutoFit/>
            </a:bodyPr>
            <a:lstStyle/>
            <a:p>
              <a:pPr algn="ctr"/>
              <a:r>
                <a:rPr lang="en-US" dirty="0">
                  <a:solidFill>
                    <a:srgbClr val="383E12"/>
                  </a:solidFill>
                </a:rPr>
                <a:t>Multi-Channel</a:t>
              </a:r>
            </a:p>
            <a:p>
              <a:pPr algn="ctr"/>
              <a:r>
                <a:rPr lang="en-US" dirty="0">
                  <a:solidFill>
                    <a:srgbClr val="383E12"/>
                  </a:solidFill>
                </a:rPr>
                <a:t>User Experiences</a:t>
              </a:r>
            </a:p>
          </p:txBody>
        </p:sp>
      </p:grpSp>
      <p:grpSp>
        <p:nvGrpSpPr>
          <p:cNvPr id="24" name="Group 23">
            <a:extLst>
              <a:ext uri="{FF2B5EF4-FFF2-40B4-BE49-F238E27FC236}">
                <a16:creationId xmlns:a16="http://schemas.microsoft.com/office/drawing/2014/main" id="{A9E0EF5C-B346-17B2-3D24-4A91820730D3}"/>
              </a:ext>
            </a:extLst>
          </p:cNvPr>
          <p:cNvGrpSpPr/>
          <p:nvPr/>
        </p:nvGrpSpPr>
        <p:grpSpPr>
          <a:xfrm>
            <a:off x="5476115" y="1690688"/>
            <a:ext cx="2178757" cy="2003398"/>
            <a:chOff x="5476115" y="1690688"/>
            <a:chExt cx="2178757" cy="2003398"/>
          </a:xfrm>
        </p:grpSpPr>
        <p:pic>
          <p:nvPicPr>
            <p:cNvPr id="25" name="Picture 24">
              <a:extLst>
                <a:ext uri="{FF2B5EF4-FFF2-40B4-BE49-F238E27FC236}">
                  <a16:creationId xmlns:a16="http://schemas.microsoft.com/office/drawing/2014/main" id="{08C67942-0500-4EAB-755D-818E922A13E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76117" y="1690688"/>
              <a:ext cx="2178755" cy="1634067"/>
            </a:xfrm>
            <a:prstGeom prst="rect">
              <a:avLst/>
            </a:prstGeom>
          </p:spPr>
        </p:pic>
        <p:sp>
          <p:nvSpPr>
            <p:cNvPr id="26" name="TextBox 25">
              <a:extLst>
                <a:ext uri="{FF2B5EF4-FFF2-40B4-BE49-F238E27FC236}">
                  <a16:creationId xmlns:a16="http://schemas.microsoft.com/office/drawing/2014/main" id="{16262126-3180-1BDA-CC0C-ECC8E80374EA}"/>
                </a:ext>
              </a:extLst>
            </p:cNvPr>
            <p:cNvSpPr txBox="1"/>
            <p:nvPr/>
          </p:nvSpPr>
          <p:spPr>
            <a:xfrm>
              <a:off x="5476115" y="3324754"/>
              <a:ext cx="2105781" cy="369332"/>
            </a:xfrm>
            <a:prstGeom prst="rect">
              <a:avLst/>
            </a:prstGeom>
            <a:noFill/>
          </p:spPr>
          <p:txBody>
            <a:bodyPr wrap="square" rtlCol="0">
              <a:spAutoFit/>
            </a:bodyPr>
            <a:lstStyle/>
            <a:p>
              <a:pPr algn="ctr"/>
              <a:r>
                <a:rPr lang="en-US" dirty="0">
                  <a:solidFill>
                    <a:srgbClr val="383E12"/>
                  </a:solidFill>
                </a:rPr>
                <a:t>B2B Integration</a:t>
              </a:r>
            </a:p>
          </p:txBody>
        </p:sp>
      </p:grpSp>
      <p:grpSp>
        <p:nvGrpSpPr>
          <p:cNvPr id="27" name="Group 26">
            <a:extLst>
              <a:ext uri="{FF2B5EF4-FFF2-40B4-BE49-F238E27FC236}">
                <a16:creationId xmlns:a16="http://schemas.microsoft.com/office/drawing/2014/main" id="{70BB39C0-25CD-D4F9-5BEF-6A0925780047}"/>
              </a:ext>
            </a:extLst>
          </p:cNvPr>
          <p:cNvGrpSpPr/>
          <p:nvPr/>
        </p:nvGrpSpPr>
        <p:grpSpPr>
          <a:xfrm>
            <a:off x="7633486" y="1693631"/>
            <a:ext cx="2105781" cy="2020124"/>
            <a:chOff x="7633486" y="1693631"/>
            <a:chExt cx="2105781" cy="2020124"/>
          </a:xfrm>
        </p:grpSpPr>
        <p:pic>
          <p:nvPicPr>
            <p:cNvPr id="28" name="Picture 27">
              <a:extLst>
                <a:ext uri="{FF2B5EF4-FFF2-40B4-BE49-F238E27FC236}">
                  <a16:creationId xmlns:a16="http://schemas.microsoft.com/office/drawing/2014/main" id="{2E537BF7-2D55-C3FC-973B-3D6C2B645164}"/>
                </a:ext>
              </a:extLst>
            </p:cNvPr>
            <p:cNvPicPr>
              <a:picLocks noChangeAspect="1"/>
            </p:cNvPicPr>
            <p:nvPr/>
          </p:nvPicPr>
          <p:blipFill>
            <a:blip r:embed="rId6">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7949389" y="1693631"/>
              <a:ext cx="1482752" cy="1631124"/>
            </a:xfrm>
            <a:prstGeom prst="rect">
              <a:avLst/>
            </a:prstGeom>
          </p:spPr>
        </p:pic>
        <p:sp>
          <p:nvSpPr>
            <p:cNvPr id="29" name="TextBox 28">
              <a:extLst>
                <a:ext uri="{FF2B5EF4-FFF2-40B4-BE49-F238E27FC236}">
                  <a16:creationId xmlns:a16="http://schemas.microsoft.com/office/drawing/2014/main" id="{004BD155-3E14-940C-5904-63E3D6247618}"/>
                </a:ext>
              </a:extLst>
            </p:cNvPr>
            <p:cNvSpPr txBox="1"/>
            <p:nvPr/>
          </p:nvSpPr>
          <p:spPr>
            <a:xfrm>
              <a:off x="7633486" y="3344423"/>
              <a:ext cx="2105781" cy="369332"/>
            </a:xfrm>
            <a:prstGeom prst="rect">
              <a:avLst/>
            </a:prstGeom>
            <a:noFill/>
          </p:spPr>
          <p:txBody>
            <a:bodyPr wrap="square" rtlCol="0">
              <a:spAutoFit/>
            </a:bodyPr>
            <a:lstStyle/>
            <a:p>
              <a:pPr algn="ctr"/>
              <a:r>
                <a:rPr lang="en-US" dirty="0">
                  <a:solidFill>
                    <a:srgbClr val="383E12"/>
                  </a:solidFill>
                </a:rPr>
                <a:t>Data as a Service</a:t>
              </a:r>
            </a:p>
          </p:txBody>
        </p:sp>
      </p:grpSp>
      <p:grpSp>
        <p:nvGrpSpPr>
          <p:cNvPr id="30" name="Group 29">
            <a:extLst>
              <a:ext uri="{FF2B5EF4-FFF2-40B4-BE49-F238E27FC236}">
                <a16:creationId xmlns:a16="http://schemas.microsoft.com/office/drawing/2014/main" id="{4D7BD0D3-C336-E8BB-359F-3431530BCFA1}"/>
              </a:ext>
            </a:extLst>
          </p:cNvPr>
          <p:cNvGrpSpPr/>
          <p:nvPr/>
        </p:nvGrpSpPr>
        <p:grpSpPr>
          <a:xfrm>
            <a:off x="9515389" y="1690688"/>
            <a:ext cx="2105781" cy="2300066"/>
            <a:chOff x="9515389" y="1690688"/>
            <a:chExt cx="2105781" cy="2300066"/>
          </a:xfrm>
        </p:grpSpPr>
        <p:pic>
          <p:nvPicPr>
            <p:cNvPr id="31" name="Picture 30">
              <a:extLst>
                <a:ext uri="{FF2B5EF4-FFF2-40B4-BE49-F238E27FC236}">
                  <a16:creationId xmlns:a16="http://schemas.microsoft.com/office/drawing/2014/main" id="{2A67472B-161D-9F28-A766-C7FE7D29A5E3}"/>
                </a:ext>
              </a:extLst>
            </p:cNvPr>
            <p:cNvPicPr>
              <a:picLocks noChangeAspect="1"/>
            </p:cNvPicPr>
            <p:nvPr/>
          </p:nvPicPr>
          <p:blipFill>
            <a:blip r:embed="rId7">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9726659" y="1690688"/>
              <a:ext cx="1683242" cy="1638224"/>
            </a:xfrm>
            <a:prstGeom prst="rect">
              <a:avLst/>
            </a:prstGeom>
          </p:spPr>
        </p:pic>
        <p:sp>
          <p:nvSpPr>
            <p:cNvPr id="32" name="TextBox 31">
              <a:extLst>
                <a:ext uri="{FF2B5EF4-FFF2-40B4-BE49-F238E27FC236}">
                  <a16:creationId xmlns:a16="http://schemas.microsoft.com/office/drawing/2014/main" id="{9CFA74B7-727C-92EA-1AC1-7303DC279E7A}"/>
                </a:ext>
              </a:extLst>
            </p:cNvPr>
            <p:cNvSpPr txBox="1"/>
            <p:nvPr/>
          </p:nvSpPr>
          <p:spPr>
            <a:xfrm>
              <a:off x="9515389" y="3344423"/>
              <a:ext cx="2105781" cy="646331"/>
            </a:xfrm>
            <a:prstGeom prst="rect">
              <a:avLst/>
            </a:prstGeom>
            <a:noFill/>
          </p:spPr>
          <p:txBody>
            <a:bodyPr wrap="square" rtlCol="0">
              <a:spAutoFit/>
            </a:bodyPr>
            <a:lstStyle/>
            <a:p>
              <a:pPr algn="ctr"/>
              <a:r>
                <a:rPr lang="en-US" dirty="0">
                  <a:solidFill>
                    <a:srgbClr val="383E12"/>
                  </a:solidFill>
                </a:rPr>
                <a:t>Unlocking</a:t>
              </a:r>
            </a:p>
            <a:p>
              <a:pPr algn="ctr"/>
              <a:r>
                <a:rPr lang="en-US" dirty="0">
                  <a:solidFill>
                    <a:srgbClr val="383E12"/>
                  </a:solidFill>
                </a:rPr>
                <a:t>Legacy Assets</a:t>
              </a:r>
            </a:p>
          </p:txBody>
        </p:sp>
      </p:grpSp>
      <p:sp>
        <p:nvSpPr>
          <p:cNvPr id="33" name="Rectangle 32">
            <a:extLst>
              <a:ext uri="{FF2B5EF4-FFF2-40B4-BE49-F238E27FC236}">
                <a16:creationId xmlns:a16="http://schemas.microsoft.com/office/drawing/2014/main" id="{BBD92CA8-67AA-6ED0-ECD7-B812F679F9E9}"/>
              </a:ext>
            </a:extLst>
          </p:cNvPr>
          <p:cNvSpPr/>
          <p:nvPr/>
        </p:nvSpPr>
        <p:spPr>
          <a:xfrm>
            <a:off x="3297166" y="4241039"/>
            <a:ext cx="5597686" cy="923330"/>
          </a:xfrm>
          <a:prstGeom prst="rect">
            <a:avLst/>
          </a:prstGeom>
          <a:noFill/>
        </p:spPr>
        <p:txBody>
          <a:bodyPr wrap="none" lIns="91440" tIns="45720" rIns="91440" bIns="45720">
            <a:spAutoFit/>
          </a:bodyPr>
          <a:lstStyle/>
          <a:p>
            <a:pPr algn="ctr"/>
            <a:r>
              <a:rPr lang="en-US" sz="5400" b="0" cap="none" spc="0" dirty="0">
                <a:ln w="0"/>
                <a:solidFill>
                  <a:srgbClr val="383E12"/>
                </a:solidFill>
                <a:effectLst>
                  <a:outerShdw blurRad="38100" dist="19050" dir="2700000" algn="tl" rotWithShape="0">
                    <a:schemeClr val="dk1">
                      <a:alpha val="40000"/>
                    </a:schemeClr>
                  </a:outerShdw>
                </a:effectLst>
                <a:latin typeface="Kamerik205 8" panose="020B0803030600020004" pitchFamily="34" charset="0"/>
              </a:rPr>
              <a:t>B2B Integration</a:t>
            </a:r>
          </a:p>
        </p:txBody>
      </p:sp>
    </p:spTree>
    <p:extLst>
      <p:ext uri="{BB962C8B-B14F-4D97-AF65-F5344CB8AC3E}">
        <p14:creationId xmlns:p14="http://schemas.microsoft.com/office/powerpoint/2010/main" val="22806759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2D9089E-3DFD-DE32-94F1-D03A97662D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63626"/>
            <a:ext cx="12192000" cy="5930747"/>
          </a:xfrm>
          <a:prstGeom prst="rect">
            <a:avLst/>
          </a:prstGeom>
        </p:spPr>
      </p:pic>
    </p:spTree>
    <p:extLst>
      <p:ext uri="{BB962C8B-B14F-4D97-AF65-F5344CB8AC3E}">
        <p14:creationId xmlns:p14="http://schemas.microsoft.com/office/powerpoint/2010/main" val="21200279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CC27EC-8DD0-EFB0-DD83-B29B60D3FDD6}"/>
              </a:ext>
            </a:extLst>
          </p:cNvPr>
          <p:cNvSpPr>
            <a:spLocks noGrp="1"/>
          </p:cNvSpPr>
          <p:nvPr>
            <p:ph type="title"/>
          </p:nvPr>
        </p:nvSpPr>
        <p:spPr/>
        <p:txBody>
          <a:bodyPr/>
          <a:lstStyle/>
          <a:p>
            <a:r>
              <a:rPr lang="en-US" dirty="0"/>
              <a:t>API Management Use Cases</a:t>
            </a:r>
          </a:p>
        </p:txBody>
      </p:sp>
      <p:grpSp>
        <p:nvGrpSpPr>
          <p:cNvPr id="3" name="Group 2">
            <a:extLst>
              <a:ext uri="{FF2B5EF4-FFF2-40B4-BE49-F238E27FC236}">
                <a16:creationId xmlns:a16="http://schemas.microsoft.com/office/drawing/2014/main" id="{2D2986C6-4CEE-3230-423C-3D78DDDD055F}"/>
              </a:ext>
            </a:extLst>
          </p:cNvPr>
          <p:cNvGrpSpPr/>
          <p:nvPr/>
        </p:nvGrpSpPr>
        <p:grpSpPr>
          <a:xfrm>
            <a:off x="330200" y="1690688"/>
            <a:ext cx="2451100" cy="2003399"/>
            <a:chOff x="330200" y="1690688"/>
            <a:chExt cx="2451100" cy="2003399"/>
          </a:xfrm>
        </p:grpSpPr>
        <p:pic>
          <p:nvPicPr>
            <p:cNvPr id="4" name="Picture 3">
              <a:extLst>
                <a:ext uri="{FF2B5EF4-FFF2-40B4-BE49-F238E27FC236}">
                  <a16:creationId xmlns:a16="http://schemas.microsoft.com/office/drawing/2014/main" id="{8A392D1F-ED75-9B6A-A9A8-1A4EABD27625}"/>
                </a:ext>
              </a:extLst>
            </p:cNvPr>
            <p:cNvPicPr>
              <a:picLocks noChangeAspect="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30200" y="1690688"/>
              <a:ext cx="2451100" cy="1634067"/>
            </a:xfrm>
            <a:prstGeom prst="rect">
              <a:avLst/>
            </a:prstGeom>
          </p:spPr>
        </p:pic>
        <p:sp>
          <p:nvSpPr>
            <p:cNvPr id="5" name="TextBox 4">
              <a:extLst>
                <a:ext uri="{FF2B5EF4-FFF2-40B4-BE49-F238E27FC236}">
                  <a16:creationId xmlns:a16="http://schemas.microsoft.com/office/drawing/2014/main" id="{ACE7A072-4E54-F44E-5516-4C4C81A3AE47}"/>
                </a:ext>
              </a:extLst>
            </p:cNvPr>
            <p:cNvSpPr txBox="1"/>
            <p:nvPr/>
          </p:nvSpPr>
          <p:spPr>
            <a:xfrm>
              <a:off x="734709" y="3324755"/>
              <a:ext cx="1645919" cy="369332"/>
            </a:xfrm>
            <a:prstGeom prst="rect">
              <a:avLst/>
            </a:prstGeom>
            <a:noFill/>
          </p:spPr>
          <p:txBody>
            <a:bodyPr wrap="square" rtlCol="0">
              <a:spAutoFit/>
            </a:bodyPr>
            <a:lstStyle/>
            <a:p>
              <a:r>
                <a:rPr lang="en-US" dirty="0">
                  <a:solidFill>
                    <a:srgbClr val="383E12"/>
                  </a:solidFill>
                </a:rPr>
                <a:t>API Integration</a:t>
              </a:r>
            </a:p>
          </p:txBody>
        </p:sp>
      </p:grpSp>
      <p:grpSp>
        <p:nvGrpSpPr>
          <p:cNvPr id="6" name="Group 5">
            <a:extLst>
              <a:ext uri="{FF2B5EF4-FFF2-40B4-BE49-F238E27FC236}">
                <a16:creationId xmlns:a16="http://schemas.microsoft.com/office/drawing/2014/main" id="{BF8AF27E-1A73-44B8-549E-88EF4A04BD0A}"/>
              </a:ext>
            </a:extLst>
          </p:cNvPr>
          <p:cNvGrpSpPr/>
          <p:nvPr/>
        </p:nvGrpSpPr>
        <p:grpSpPr>
          <a:xfrm>
            <a:off x="3075817" y="1690688"/>
            <a:ext cx="2105783" cy="2280398"/>
            <a:chOff x="3075817" y="1690688"/>
            <a:chExt cx="2105783" cy="2280398"/>
          </a:xfrm>
        </p:grpSpPr>
        <p:pic>
          <p:nvPicPr>
            <p:cNvPr id="7" name="Picture 6">
              <a:extLst>
                <a:ext uri="{FF2B5EF4-FFF2-40B4-BE49-F238E27FC236}">
                  <a16:creationId xmlns:a16="http://schemas.microsoft.com/office/drawing/2014/main" id="{19F7DCAF-D529-8BA8-DAAC-4F69FF0AE9CF}"/>
                </a:ext>
              </a:extLst>
            </p:cNvPr>
            <p:cNvPicPr>
              <a:picLocks noChangeAspect="1"/>
            </p:cNvPicPr>
            <p:nvPr/>
          </p:nvPicPr>
          <p:blipFill>
            <a:blip r:embed="rId4">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075817" y="1690688"/>
              <a:ext cx="2105783" cy="1638224"/>
            </a:xfrm>
            <a:prstGeom prst="rect">
              <a:avLst/>
            </a:prstGeom>
          </p:spPr>
        </p:pic>
        <p:sp>
          <p:nvSpPr>
            <p:cNvPr id="8" name="TextBox 7">
              <a:extLst>
                <a:ext uri="{FF2B5EF4-FFF2-40B4-BE49-F238E27FC236}">
                  <a16:creationId xmlns:a16="http://schemas.microsoft.com/office/drawing/2014/main" id="{415B27DE-0EFA-1022-C5A6-7B9CA6B6E688}"/>
                </a:ext>
              </a:extLst>
            </p:cNvPr>
            <p:cNvSpPr txBox="1"/>
            <p:nvPr/>
          </p:nvSpPr>
          <p:spPr>
            <a:xfrm>
              <a:off x="3075817" y="3324755"/>
              <a:ext cx="2105781" cy="646331"/>
            </a:xfrm>
            <a:prstGeom prst="rect">
              <a:avLst/>
            </a:prstGeom>
            <a:noFill/>
          </p:spPr>
          <p:txBody>
            <a:bodyPr wrap="square" rtlCol="0">
              <a:spAutoFit/>
            </a:bodyPr>
            <a:lstStyle/>
            <a:p>
              <a:pPr algn="ctr"/>
              <a:r>
                <a:rPr lang="en-US" dirty="0">
                  <a:solidFill>
                    <a:srgbClr val="383E12"/>
                  </a:solidFill>
                </a:rPr>
                <a:t>Multi-Channel</a:t>
              </a:r>
            </a:p>
            <a:p>
              <a:pPr algn="ctr"/>
              <a:r>
                <a:rPr lang="en-US" dirty="0">
                  <a:solidFill>
                    <a:srgbClr val="383E12"/>
                  </a:solidFill>
                </a:rPr>
                <a:t>User Experiences</a:t>
              </a:r>
            </a:p>
          </p:txBody>
        </p:sp>
      </p:grpSp>
      <p:grpSp>
        <p:nvGrpSpPr>
          <p:cNvPr id="9" name="Group 8">
            <a:extLst>
              <a:ext uri="{FF2B5EF4-FFF2-40B4-BE49-F238E27FC236}">
                <a16:creationId xmlns:a16="http://schemas.microsoft.com/office/drawing/2014/main" id="{B7D8D7CE-6C8E-468F-D954-5BD0727E07D7}"/>
              </a:ext>
            </a:extLst>
          </p:cNvPr>
          <p:cNvGrpSpPr/>
          <p:nvPr/>
        </p:nvGrpSpPr>
        <p:grpSpPr>
          <a:xfrm>
            <a:off x="5476115" y="1690688"/>
            <a:ext cx="2178757" cy="2003398"/>
            <a:chOff x="5476115" y="1690688"/>
            <a:chExt cx="2178757" cy="2003398"/>
          </a:xfrm>
        </p:grpSpPr>
        <p:pic>
          <p:nvPicPr>
            <p:cNvPr id="10" name="Picture 9">
              <a:extLst>
                <a:ext uri="{FF2B5EF4-FFF2-40B4-BE49-F238E27FC236}">
                  <a16:creationId xmlns:a16="http://schemas.microsoft.com/office/drawing/2014/main" id="{3EA93941-494D-A73C-920B-FA75A91F3566}"/>
                </a:ext>
              </a:extLst>
            </p:cNvPr>
            <p:cNvPicPr>
              <a:picLocks noChangeAspect="1"/>
            </p:cNvPicPr>
            <p:nvPr/>
          </p:nvPicPr>
          <p:blipFill>
            <a:blip r:embed="rId5">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476117" y="1690688"/>
              <a:ext cx="2178755" cy="1634067"/>
            </a:xfrm>
            <a:prstGeom prst="rect">
              <a:avLst/>
            </a:prstGeom>
          </p:spPr>
        </p:pic>
        <p:sp>
          <p:nvSpPr>
            <p:cNvPr id="11" name="TextBox 10">
              <a:extLst>
                <a:ext uri="{FF2B5EF4-FFF2-40B4-BE49-F238E27FC236}">
                  <a16:creationId xmlns:a16="http://schemas.microsoft.com/office/drawing/2014/main" id="{A219B8EE-807E-7470-FE18-8D236C6B09CB}"/>
                </a:ext>
              </a:extLst>
            </p:cNvPr>
            <p:cNvSpPr txBox="1"/>
            <p:nvPr/>
          </p:nvSpPr>
          <p:spPr>
            <a:xfrm>
              <a:off x="5476115" y="3324754"/>
              <a:ext cx="2105781" cy="369332"/>
            </a:xfrm>
            <a:prstGeom prst="rect">
              <a:avLst/>
            </a:prstGeom>
            <a:noFill/>
          </p:spPr>
          <p:txBody>
            <a:bodyPr wrap="square" rtlCol="0">
              <a:spAutoFit/>
            </a:bodyPr>
            <a:lstStyle/>
            <a:p>
              <a:pPr algn="ctr"/>
              <a:r>
                <a:rPr lang="en-US" dirty="0">
                  <a:solidFill>
                    <a:srgbClr val="383E12"/>
                  </a:solidFill>
                </a:rPr>
                <a:t>B2B Integration</a:t>
              </a:r>
            </a:p>
          </p:txBody>
        </p:sp>
      </p:grpSp>
      <p:grpSp>
        <p:nvGrpSpPr>
          <p:cNvPr id="12" name="Group 11">
            <a:extLst>
              <a:ext uri="{FF2B5EF4-FFF2-40B4-BE49-F238E27FC236}">
                <a16:creationId xmlns:a16="http://schemas.microsoft.com/office/drawing/2014/main" id="{5933DCE9-76C7-CD2F-AADE-899A965C5C49}"/>
              </a:ext>
            </a:extLst>
          </p:cNvPr>
          <p:cNvGrpSpPr/>
          <p:nvPr/>
        </p:nvGrpSpPr>
        <p:grpSpPr>
          <a:xfrm>
            <a:off x="7633486" y="1693631"/>
            <a:ext cx="2105781" cy="2020124"/>
            <a:chOff x="7633486" y="1693631"/>
            <a:chExt cx="2105781" cy="2020124"/>
          </a:xfrm>
        </p:grpSpPr>
        <p:pic>
          <p:nvPicPr>
            <p:cNvPr id="13" name="Picture 12">
              <a:extLst>
                <a:ext uri="{FF2B5EF4-FFF2-40B4-BE49-F238E27FC236}">
                  <a16:creationId xmlns:a16="http://schemas.microsoft.com/office/drawing/2014/main" id="{6EB3561E-B176-6FD4-8537-2C446E41049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49389" y="1693631"/>
              <a:ext cx="1482752" cy="1631124"/>
            </a:xfrm>
            <a:prstGeom prst="rect">
              <a:avLst/>
            </a:prstGeom>
          </p:spPr>
        </p:pic>
        <p:sp>
          <p:nvSpPr>
            <p:cNvPr id="14" name="TextBox 13">
              <a:extLst>
                <a:ext uri="{FF2B5EF4-FFF2-40B4-BE49-F238E27FC236}">
                  <a16:creationId xmlns:a16="http://schemas.microsoft.com/office/drawing/2014/main" id="{EB66BF52-01E5-63C1-70B2-36B5ACDDA575}"/>
                </a:ext>
              </a:extLst>
            </p:cNvPr>
            <p:cNvSpPr txBox="1"/>
            <p:nvPr/>
          </p:nvSpPr>
          <p:spPr>
            <a:xfrm>
              <a:off x="7633486" y="3344423"/>
              <a:ext cx="2105781" cy="369332"/>
            </a:xfrm>
            <a:prstGeom prst="rect">
              <a:avLst/>
            </a:prstGeom>
            <a:noFill/>
          </p:spPr>
          <p:txBody>
            <a:bodyPr wrap="square" rtlCol="0">
              <a:spAutoFit/>
            </a:bodyPr>
            <a:lstStyle/>
            <a:p>
              <a:pPr algn="ctr"/>
              <a:r>
                <a:rPr lang="en-US" dirty="0">
                  <a:solidFill>
                    <a:srgbClr val="383E12"/>
                  </a:solidFill>
                </a:rPr>
                <a:t>Data as a Service</a:t>
              </a:r>
            </a:p>
          </p:txBody>
        </p:sp>
      </p:grpSp>
      <p:grpSp>
        <p:nvGrpSpPr>
          <p:cNvPr id="15" name="Group 14">
            <a:extLst>
              <a:ext uri="{FF2B5EF4-FFF2-40B4-BE49-F238E27FC236}">
                <a16:creationId xmlns:a16="http://schemas.microsoft.com/office/drawing/2014/main" id="{70AFC796-9E9B-DC8E-CC29-0C1D103CA493}"/>
              </a:ext>
            </a:extLst>
          </p:cNvPr>
          <p:cNvGrpSpPr/>
          <p:nvPr/>
        </p:nvGrpSpPr>
        <p:grpSpPr>
          <a:xfrm>
            <a:off x="9515389" y="1690688"/>
            <a:ext cx="2105781" cy="2300066"/>
            <a:chOff x="9515389" y="1690688"/>
            <a:chExt cx="2105781" cy="2300066"/>
          </a:xfrm>
        </p:grpSpPr>
        <p:pic>
          <p:nvPicPr>
            <p:cNvPr id="16" name="Picture 15">
              <a:extLst>
                <a:ext uri="{FF2B5EF4-FFF2-40B4-BE49-F238E27FC236}">
                  <a16:creationId xmlns:a16="http://schemas.microsoft.com/office/drawing/2014/main" id="{04D67E91-5DD4-A5D3-9CF3-027292EBD8D5}"/>
                </a:ext>
              </a:extLst>
            </p:cNvPr>
            <p:cNvPicPr>
              <a:picLocks noChangeAspect="1"/>
            </p:cNvPicPr>
            <p:nvPr/>
          </p:nvPicPr>
          <p:blipFill>
            <a:blip r:embed="rId7">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9726659" y="1690688"/>
              <a:ext cx="1683242" cy="1638224"/>
            </a:xfrm>
            <a:prstGeom prst="rect">
              <a:avLst/>
            </a:prstGeom>
          </p:spPr>
        </p:pic>
        <p:sp>
          <p:nvSpPr>
            <p:cNvPr id="17" name="TextBox 16">
              <a:extLst>
                <a:ext uri="{FF2B5EF4-FFF2-40B4-BE49-F238E27FC236}">
                  <a16:creationId xmlns:a16="http://schemas.microsoft.com/office/drawing/2014/main" id="{706A5FF2-BC61-4761-9D5C-8B49D0909682}"/>
                </a:ext>
              </a:extLst>
            </p:cNvPr>
            <p:cNvSpPr txBox="1"/>
            <p:nvPr/>
          </p:nvSpPr>
          <p:spPr>
            <a:xfrm>
              <a:off x="9515389" y="3344423"/>
              <a:ext cx="2105781" cy="646331"/>
            </a:xfrm>
            <a:prstGeom prst="rect">
              <a:avLst/>
            </a:prstGeom>
            <a:noFill/>
          </p:spPr>
          <p:txBody>
            <a:bodyPr wrap="square" rtlCol="0">
              <a:spAutoFit/>
            </a:bodyPr>
            <a:lstStyle/>
            <a:p>
              <a:pPr algn="ctr"/>
              <a:r>
                <a:rPr lang="en-US" dirty="0">
                  <a:solidFill>
                    <a:srgbClr val="383E12"/>
                  </a:solidFill>
                </a:rPr>
                <a:t>Unlocking</a:t>
              </a:r>
            </a:p>
            <a:p>
              <a:pPr algn="ctr"/>
              <a:r>
                <a:rPr lang="en-US" dirty="0">
                  <a:solidFill>
                    <a:srgbClr val="383E12"/>
                  </a:solidFill>
                </a:rPr>
                <a:t>Legacy Assets</a:t>
              </a:r>
            </a:p>
          </p:txBody>
        </p:sp>
      </p:grpSp>
      <p:sp>
        <p:nvSpPr>
          <p:cNvPr id="18" name="Rectangle 17">
            <a:extLst>
              <a:ext uri="{FF2B5EF4-FFF2-40B4-BE49-F238E27FC236}">
                <a16:creationId xmlns:a16="http://schemas.microsoft.com/office/drawing/2014/main" id="{54007E0B-C3B1-7B85-F2BD-84181CE2AF0E}"/>
              </a:ext>
            </a:extLst>
          </p:cNvPr>
          <p:cNvSpPr/>
          <p:nvPr/>
        </p:nvSpPr>
        <p:spPr>
          <a:xfrm>
            <a:off x="2857529" y="4241039"/>
            <a:ext cx="6476966" cy="923330"/>
          </a:xfrm>
          <a:prstGeom prst="rect">
            <a:avLst/>
          </a:prstGeom>
          <a:noFill/>
        </p:spPr>
        <p:txBody>
          <a:bodyPr wrap="none" lIns="91440" tIns="45720" rIns="91440" bIns="45720">
            <a:spAutoFit/>
          </a:bodyPr>
          <a:lstStyle/>
          <a:p>
            <a:pPr algn="ctr"/>
            <a:r>
              <a:rPr lang="en-US" sz="5400" b="0" cap="none" spc="0" dirty="0">
                <a:ln w="0"/>
                <a:solidFill>
                  <a:srgbClr val="383E12"/>
                </a:solidFill>
                <a:effectLst>
                  <a:outerShdw blurRad="38100" dist="19050" dir="2700000" algn="tl" rotWithShape="0">
                    <a:schemeClr val="dk1">
                      <a:alpha val="40000"/>
                    </a:schemeClr>
                  </a:outerShdw>
                </a:effectLst>
                <a:latin typeface="Kamerik205 8" panose="020B0803030600020004" pitchFamily="34" charset="0"/>
              </a:rPr>
              <a:t>Data as a Service</a:t>
            </a:r>
          </a:p>
        </p:txBody>
      </p:sp>
    </p:spTree>
    <p:extLst>
      <p:ext uri="{BB962C8B-B14F-4D97-AF65-F5344CB8AC3E}">
        <p14:creationId xmlns:p14="http://schemas.microsoft.com/office/powerpoint/2010/main" val="20826496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35C881-954E-D754-3AE5-33CB106DFC9F}"/>
              </a:ext>
            </a:extLst>
          </p:cNvPr>
          <p:cNvSpPr>
            <a:spLocks noGrp="1"/>
          </p:cNvSpPr>
          <p:nvPr>
            <p:ph type="title"/>
          </p:nvPr>
        </p:nvSpPr>
        <p:spPr/>
        <p:txBody>
          <a:bodyPr/>
          <a:lstStyle/>
          <a:p>
            <a:r>
              <a:rPr lang="en-US" dirty="0"/>
              <a:t>API Management Use Cases</a:t>
            </a:r>
          </a:p>
        </p:txBody>
      </p:sp>
      <p:grpSp>
        <p:nvGrpSpPr>
          <p:cNvPr id="3" name="Group 2">
            <a:extLst>
              <a:ext uri="{FF2B5EF4-FFF2-40B4-BE49-F238E27FC236}">
                <a16:creationId xmlns:a16="http://schemas.microsoft.com/office/drawing/2014/main" id="{C594F979-3A46-776A-3079-6275C0EA24FB}"/>
              </a:ext>
            </a:extLst>
          </p:cNvPr>
          <p:cNvGrpSpPr/>
          <p:nvPr/>
        </p:nvGrpSpPr>
        <p:grpSpPr>
          <a:xfrm>
            <a:off x="330200" y="1690688"/>
            <a:ext cx="2451100" cy="2003399"/>
            <a:chOff x="330200" y="1690688"/>
            <a:chExt cx="2451100" cy="2003399"/>
          </a:xfrm>
        </p:grpSpPr>
        <p:pic>
          <p:nvPicPr>
            <p:cNvPr id="4" name="Picture 3">
              <a:extLst>
                <a:ext uri="{FF2B5EF4-FFF2-40B4-BE49-F238E27FC236}">
                  <a16:creationId xmlns:a16="http://schemas.microsoft.com/office/drawing/2014/main" id="{06ADEE05-08ED-4A81-569C-3B7962340A03}"/>
                </a:ext>
              </a:extLst>
            </p:cNvPr>
            <p:cNvPicPr>
              <a:picLocks noChangeAspect="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30200" y="1690688"/>
              <a:ext cx="2451100" cy="1634067"/>
            </a:xfrm>
            <a:prstGeom prst="rect">
              <a:avLst/>
            </a:prstGeom>
          </p:spPr>
        </p:pic>
        <p:sp>
          <p:nvSpPr>
            <p:cNvPr id="5" name="TextBox 4">
              <a:extLst>
                <a:ext uri="{FF2B5EF4-FFF2-40B4-BE49-F238E27FC236}">
                  <a16:creationId xmlns:a16="http://schemas.microsoft.com/office/drawing/2014/main" id="{6770FE6B-B88D-D292-D9DF-01F9D446B251}"/>
                </a:ext>
              </a:extLst>
            </p:cNvPr>
            <p:cNvSpPr txBox="1"/>
            <p:nvPr/>
          </p:nvSpPr>
          <p:spPr>
            <a:xfrm>
              <a:off x="734709" y="3324755"/>
              <a:ext cx="1645919" cy="369332"/>
            </a:xfrm>
            <a:prstGeom prst="rect">
              <a:avLst/>
            </a:prstGeom>
            <a:noFill/>
          </p:spPr>
          <p:txBody>
            <a:bodyPr wrap="square" rtlCol="0">
              <a:spAutoFit/>
            </a:bodyPr>
            <a:lstStyle/>
            <a:p>
              <a:r>
                <a:rPr lang="en-US" dirty="0">
                  <a:solidFill>
                    <a:srgbClr val="383E12"/>
                  </a:solidFill>
                </a:rPr>
                <a:t>API Integration</a:t>
              </a:r>
            </a:p>
          </p:txBody>
        </p:sp>
      </p:grpSp>
      <p:grpSp>
        <p:nvGrpSpPr>
          <p:cNvPr id="6" name="Group 5">
            <a:extLst>
              <a:ext uri="{FF2B5EF4-FFF2-40B4-BE49-F238E27FC236}">
                <a16:creationId xmlns:a16="http://schemas.microsoft.com/office/drawing/2014/main" id="{47248458-043D-B52F-A622-E2F8DA65017D}"/>
              </a:ext>
            </a:extLst>
          </p:cNvPr>
          <p:cNvGrpSpPr/>
          <p:nvPr/>
        </p:nvGrpSpPr>
        <p:grpSpPr>
          <a:xfrm>
            <a:off x="3075817" y="1690688"/>
            <a:ext cx="2105783" cy="2280398"/>
            <a:chOff x="3075817" y="1690688"/>
            <a:chExt cx="2105783" cy="2280398"/>
          </a:xfrm>
        </p:grpSpPr>
        <p:pic>
          <p:nvPicPr>
            <p:cNvPr id="7" name="Picture 6">
              <a:extLst>
                <a:ext uri="{FF2B5EF4-FFF2-40B4-BE49-F238E27FC236}">
                  <a16:creationId xmlns:a16="http://schemas.microsoft.com/office/drawing/2014/main" id="{637BD843-E580-8059-C601-A5E7FB013366}"/>
                </a:ext>
              </a:extLst>
            </p:cNvPr>
            <p:cNvPicPr>
              <a:picLocks noChangeAspect="1"/>
            </p:cNvPicPr>
            <p:nvPr/>
          </p:nvPicPr>
          <p:blipFill>
            <a:blip r:embed="rId4">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075817" y="1690688"/>
              <a:ext cx="2105783" cy="1638224"/>
            </a:xfrm>
            <a:prstGeom prst="rect">
              <a:avLst/>
            </a:prstGeom>
          </p:spPr>
        </p:pic>
        <p:sp>
          <p:nvSpPr>
            <p:cNvPr id="8" name="TextBox 7">
              <a:extLst>
                <a:ext uri="{FF2B5EF4-FFF2-40B4-BE49-F238E27FC236}">
                  <a16:creationId xmlns:a16="http://schemas.microsoft.com/office/drawing/2014/main" id="{FEF6F0B2-212C-C11A-A3CE-F63EDCE9E5A9}"/>
                </a:ext>
              </a:extLst>
            </p:cNvPr>
            <p:cNvSpPr txBox="1"/>
            <p:nvPr/>
          </p:nvSpPr>
          <p:spPr>
            <a:xfrm>
              <a:off x="3075817" y="3324755"/>
              <a:ext cx="2105781" cy="646331"/>
            </a:xfrm>
            <a:prstGeom prst="rect">
              <a:avLst/>
            </a:prstGeom>
            <a:noFill/>
          </p:spPr>
          <p:txBody>
            <a:bodyPr wrap="square" rtlCol="0">
              <a:spAutoFit/>
            </a:bodyPr>
            <a:lstStyle/>
            <a:p>
              <a:pPr algn="ctr"/>
              <a:r>
                <a:rPr lang="en-US" dirty="0">
                  <a:solidFill>
                    <a:srgbClr val="383E12"/>
                  </a:solidFill>
                </a:rPr>
                <a:t>Multi-Channel</a:t>
              </a:r>
            </a:p>
            <a:p>
              <a:pPr algn="ctr"/>
              <a:r>
                <a:rPr lang="en-US" dirty="0">
                  <a:solidFill>
                    <a:srgbClr val="383E12"/>
                  </a:solidFill>
                </a:rPr>
                <a:t>User Experiences</a:t>
              </a:r>
            </a:p>
          </p:txBody>
        </p:sp>
      </p:grpSp>
      <p:grpSp>
        <p:nvGrpSpPr>
          <p:cNvPr id="9" name="Group 8">
            <a:extLst>
              <a:ext uri="{FF2B5EF4-FFF2-40B4-BE49-F238E27FC236}">
                <a16:creationId xmlns:a16="http://schemas.microsoft.com/office/drawing/2014/main" id="{DD174C71-7B44-8013-BBC7-D61F3AF93175}"/>
              </a:ext>
            </a:extLst>
          </p:cNvPr>
          <p:cNvGrpSpPr/>
          <p:nvPr/>
        </p:nvGrpSpPr>
        <p:grpSpPr>
          <a:xfrm>
            <a:off x="5476115" y="1690688"/>
            <a:ext cx="2178757" cy="2003398"/>
            <a:chOff x="5476115" y="1690688"/>
            <a:chExt cx="2178757" cy="2003398"/>
          </a:xfrm>
        </p:grpSpPr>
        <p:pic>
          <p:nvPicPr>
            <p:cNvPr id="10" name="Picture 9">
              <a:extLst>
                <a:ext uri="{FF2B5EF4-FFF2-40B4-BE49-F238E27FC236}">
                  <a16:creationId xmlns:a16="http://schemas.microsoft.com/office/drawing/2014/main" id="{446D64B9-AE44-5328-02B3-97E06FE48DA1}"/>
                </a:ext>
              </a:extLst>
            </p:cNvPr>
            <p:cNvPicPr>
              <a:picLocks noChangeAspect="1"/>
            </p:cNvPicPr>
            <p:nvPr/>
          </p:nvPicPr>
          <p:blipFill>
            <a:blip r:embed="rId5">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476117" y="1690688"/>
              <a:ext cx="2178755" cy="1634067"/>
            </a:xfrm>
            <a:prstGeom prst="rect">
              <a:avLst/>
            </a:prstGeom>
          </p:spPr>
        </p:pic>
        <p:sp>
          <p:nvSpPr>
            <p:cNvPr id="11" name="TextBox 10">
              <a:extLst>
                <a:ext uri="{FF2B5EF4-FFF2-40B4-BE49-F238E27FC236}">
                  <a16:creationId xmlns:a16="http://schemas.microsoft.com/office/drawing/2014/main" id="{92A2076D-0202-F215-3C64-EA25E0B94C71}"/>
                </a:ext>
              </a:extLst>
            </p:cNvPr>
            <p:cNvSpPr txBox="1"/>
            <p:nvPr/>
          </p:nvSpPr>
          <p:spPr>
            <a:xfrm>
              <a:off x="5476115" y="3324754"/>
              <a:ext cx="2105781" cy="369332"/>
            </a:xfrm>
            <a:prstGeom prst="rect">
              <a:avLst/>
            </a:prstGeom>
            <a:noFill/>
          </p:spPr>
          <p:txBody>
            <a:bodyPr wrap="square" rtlCol="0">
              <a:spAutoFit/>
            </a:bodyPr>
            <a:lstStyle/>
            <a:p>
              <a:pPr algn="ctr"/>
              <a:r>
                <a:rPr lang="en-US" dirty="0">
                  <a:solidFill>
                    <a:srgbClr val="383E12"/>
                  </a:solidFill>
                </a:rPr>
                <a:t>B2B Integration</a:t>
              </a:r>
            </a:p>
          </p:txBody>
        </p:sp>
      </p:grpSp>
      <p:grpSp>
        <p:nvGrpSpPr>
          <p:cNvPr id="12" name="Group 11">
            <a:extLst>
              <a:ext uri="{FF2B5EF4-FFF2-40B4-BE49-F238E27FC236}">
                <a16:creationId xmlns:a16="http://schemas.microsoft.com/office/drawing/2014/main" id="{F4C0FFE8-2B2C-EB9D-E4D0-FFD985139639}"/>
              </a:ext>
            </a:extLst>
          </p:cNvPr>
          <p:cNvGrpSpPr/>
          <p:nvPr/>
        </p:nvGrpSpPr>
        <p:grpSpPr>
          <a:xfrm>
            <a:off x="7633486" y="1693631"/>
            <a:ext cx="2105781" cy="2020124"/>
            <a:chOff x="7633486" y="1693631"/>
            <a:chExt cx="2105781" cy="2020124"/>
          </a:xfrm>
        </p:grpSpPr>
        <p:pic>
          <p:nvPicPr>
            <p:cNvPr id="13" name="Picture 12">
              <a:extLst>
                <a:ext uri="{FF2B5EF4-FFF2-40B4-BE49-F238E27FC236}">
                  <a16:creationId xmlns:a16="http://schemas.microsoft.com/office/drawing/2014/main" id="{295308B6-6C20-04B6-3ED8-590808B17B70}"/>
                </a:ext>
              </a:extLst>
            </p:cNvPr>
            <p:cNvPicPr>
              <a:picLocks noChangeAspect="1"/>
            </p:cNvPicPr>
            <p:nvPr/>
          </p:nvPicPr>
          <p:blipFill>
            <a:blip r:embed="rId6">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7949389" y="1693631"/>
              <a:ext cx="1482752" cy="1631124"/>
            </a:xfrm>
            <a:prstGeom prst="rect">
              <a:avLst/>
            </a:prstGeom>
          </p:spPr>
        </p:pic>
        <p:sp>
          <p:nvSpPr>
            <p:cNvPr id="14" name="TextBox 13">
              <a:extLst>
                <a:ext uri="{FF2B5EF4-FFF2-40B4-BE49-F238E27FC236}">
                  <a16:creationId xmlns:a16="http://schemas.microsoft.com/office/drawing/2014/main" id="{07168AF4-17BC-158E-1690-0F88F367EACD}"/>
                </a:ext>
              </a:extLst>
            </p:cNvPr>
            <p:cNvSpPr txBox="1"/>
            <p:nvPr/>
          </p:nvSpPr>
          <p:spPr>
            <a:xfrm>
              <a:off x="7633486" y="3344423"/>
              <a:ext cx="2105781" cy="369332"/>
            </a:xfrm>
            <a:prstGeom prst="rect">
              <a:avLst/>
            </a:prstGeom>
            <a:noFill/>
          </p:spPr>
          <p:txBody>
            <a:bodyPr wrap="square" rtlCol="0">
              <a:spAutoFit/>
            </a:bodyPr>
            <a:lstStyle/>
            <a:p>
              <a:pPr algn="ctr"/>
              <a:r>
                <a:rPr lang="en-US" dirty="0">
                  <a:solidFill>
                    <a:srgbClr val="383E12"/>
                  </a:solidFill>
                </a:rPr>
                <a:t>Data as a Service</a:t>
              </a:r>
            </a:p>
          </p:txBody>
        </p:sp>
      </p:grpSp>
      <p:grpSp>
        <p:nvGrpSpPr>
          <p:cNvPr id="15" name="Group 14">
            <a:extLst>
              <a:ext uri="{FF2B5EF4-FFF2-40B4-BE49-F238E27FC236}">
                <a16:creationId xmlns:a16="http://schemas.microsoft.com/office/drawing/2014/main" id="{CAF694D5-B285-BC5D-08F2-9AAF174A1111}"/>
              </a:ext>
            </a:extLst>
          </p:cNvPr>
          <p:cNvGrpSpPr/>
          <p:nvPr/>
        </p:nvGrpSpPr>
        <p:grpSpPr>
          <a:xfrm>
            <a:off x="9515389" y="1690688"/>
            <a:ext cx="2105781" cy="2300066"/>
            <a:chOff x="9515389" y="1690688"/>
            <a:chExt cx="2105781" cy="2300066"/>
          </a:xfrm>
        </p:grpSpPr>
        <p:pic>
          <p:nvPicPr>
            <p:cNvPr id="16" name="Picture 15">
              <a:extLst>
                <a:ext uri="{FF2B5EF4-FFF2-40B4-BE49-F238E27FC236}">
                  <a16:creationId xmlns:a16="http://schemas.microsoft.com/office/drawing/2014/main" id="{90A905D9-2970-C2B2-B716-35B4ACAD7F8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726659" y="1690688"/>
              <a:ext cx="1683242" cy="1638224"/>
            </a:xfrm>
            <a:prstGeom prst="rect">
              <a:avLst/>
            </a:prstGeom>
          </p:spPr>
        </p:pic>
        <p:sp>
          <p:nvSpPr>
            <p:cNvPr id="17" name="TextBox 16">
              <a:extLst>
                <a:ext uri="{FF2B5EF4-FFF2-40B4-BE49-F238E27FC236}">
                  <a16:creationId xmlns:a16="http://schemas.microsoft.com/office/drawing/2014/main" id="{B58421B3-50D1-AAD8-AA16-3A969D4256FB}"/>
                </a:ext>
              </a:extLst>
            </p:cNvPr>
            <p:cNvSpPr txBox="1"/>
            <p:nvPr/>
          </p:nvSpPr>
          <p:spPr>
            <a:xfrm>
              <a:off x="9515389" y="3344423"/>
              <a:ext cx="2105781" cy="646331"/>
            </a:xfrm>
            <a:prstGeom prst="rect">
              <a:avLst/>
            </a:prstGeom>
            <a:noFill/>
          </p:spPr>
          <p:txBody>
            <a:bodyPr wrap="square" rtlCol="0">
              <a:spAutoFit/>
            </a:bodyPr>
            <a:lstStyle/>
            <a:p>
              <a:pPr algn="ctr"/>
              <a:r>
                <a:rPr lang="en-US" dirty="0">
                  <a:solidFill>
                    <a:srgbClr val="383E12"/>
                  </a:solidFill>
                </a:rPr>
                <a:t>Unlocking</a:t>
              </a:r>
            </a:p>
            <a:p>
              <a:pPr algn="ctr"/>
              <a:r>
                <a:rPr lang="en-US" dirty="0">
                  <a:solidFill>
                    <a:srgbClr val="383E12"/>
                  </a:solidFill>
                </a:rPr>
                <a:t>Legacy Assets</a:t>
              </a:r>
            </a:p>
          </p:txBody>
        </p:sp>
      </p:grpSp>
      <p:sp>
        <p:nvSpPr>
          <p:cNvPr id="18" name="Rectangle 17">
            <a:extLst>
              <a:ext uri="{FF2B5EF4-FFF2-40B4-BE49-F238E27FC236}">
                <a16:creationId xmlns:a16="http://schemas.microsoft.com/office/drawing/2014/main" id="{F128DBA7-5098-80C5-943D-C1E4F89FB06F}"/>
              </a:ext>
            </a:extLst>
          </p:cNvPr>
          <p:cNvSpPr/>
          <p:nvPr/>
        </p:nvSpPr>
        <p:spPr>
          <a:xfrm>
            <a:off x="1463340" y="4241039"/>
            <a:ext cx="9265358" cy="923330"/>
          </a:xfrm>
          <a:prstGeom prst="rect">
            <a:avLst/>
          </a:prstGeom>
          <a:noFill/>
        </p:spPr>
        <p:txBody>
          <a:bodyPr wrap="none" lIns="91440" tIns="45720" rIns="91440" bIns="45720">
            <a:spAutoFit/>
          </a:bodyPr>
          <a:lstStyle/>
          <a:p>
            <a:pPr algn="ctr"/>
            <a:r>
              <a:rPr lang="en-US" sz="5400" b="0" cap="none" spc="0" dirty="0">
                <a:ln w="0"/>
                <a:solidFill>
                  <a:srgbClr val="383E12"/>
                </a:solidFill>
                <a:effectLst>
                  <a:outerShdw blurRad="38100" dist="19050" dir="2700000" algn="tl" rotWithShape="0">
                    <a:schemeClr val="dk1">
                      <a:alpha val="40000"/>
                    </a:schemeClr>
                  </a:outerShdw>
                </a:effectLst>
                <a:latin typeface="Kamerik205 8" panose="020B0803030600020004" pitchFamily="34" charset="0"/>
              </a:rPr>
              <a:t>Unlocking Legacy Assets</a:t>
            </a:r>
          </a:p>
        </p:txBody>
      </p:sp>
    </p:spTree>
    <p:extLst>
      <p:ext uri="{BB962C8B-B14F-4D97-AF65-F5344CB8AC3E}">
        <p14:creationId xmlns:p14="http://schemas.microsoft.com/office/powerpoint/2010/main" val="8505671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CF5304-5B97-6EDD-09C4-17FC6AA485B8}"/>
              </a:ext>
            </a:extLst>
          </p:cNvPr>
          <p:cNvSpPr>
            <a:spLocks noGrp="1"/>
          </p:cNvSpPr>
          <p:nvPr>
            <p:ph type="title"/>
          </p:nvPr>
        </p:nvSpPr>
        <p:spPr/>
        <p:txBody>
          <a:bodyPr/>
          <a:lstStyle/>
          <a:p>
            <a:r>
              <a:rPr lang="en-US" dirty="0"/>
              <a:t>API Management Use Cases</a:t>
            </a:r>
          </a:p>
        </p:txBody>
      </p:sp>
      <p:grpSp>
        <p:nvGrpSpPr>
          <p:cNvPr id="3" name="Group 2">
            <a:extLst>
              <a:ext uri="{FF2B5EF4-FFF2-40B4-BE49-F238E27FC236}">
                <a16:creationId xmlns:a16="http://schemas.microsoft.com/office/drawing/2014/main" id="{7E2BFFCC-F354-63A9-BFE2-53D17D9730BB}"/>
              </a:ext>
            </a:extLst>
          </p:cNvPr>
          <p:cNvGrpSpPr/>
          <p:nvPr/>
        </p:nvGrpSpPr>
        <p:grpSpPr>
          <a:xfrm>
            <a:off x="330200" y="1690688"/>
            <a:ext cx="2451100" cy="2003399"/>
            <a:chOff x="330200" y="1690688"/>
            <a:chExt cx="2451100" cy="2003399"/>
          </a:xfrm>
        </p:grpSpPr>
        <p:pic>
          <p:nvPicPr>
            <p:cNvPr id="4" name="Picture 3">
              <a:extLst>
                <a:ext uri="{FF2B5EF4-FFF2-40B4-BE49-F238E27FC236}">
                  <a16:creationId xmlns:a16="http://schemas.microsoft.com/office/drawing/2014/main" id="{E8C6B047-F9BC-C9EC-985B-0BF9953205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0200" y="1690688"/>
              <a:ext cx="2451100" cy="1634067"/>
            </a:xfrm>
            <a:prstGeom prst="rect">
              <a:avLst/>
            </a:prstGeom>
          </p:spPr>
        </p:pic>
        <p:sp>
          <p:nvSpPr>
            <p:cNvPr id="5" name="TextBox 4">
              <a:extLst>
                <a:ext uri="{FF2B5EF4-FFF2-40B4-BE49-F238E27FC236}">
                  <a16:creationId xmlns:a16="http://schemas.microsoft.com/office/drawing/2014/main" id="{55C16658-ACF2-6391-DFF4-8811DE41004E}"/>
                </a:ext>
              </a:extLst>
            </p:cNvPr>
            <p:cNvSpPr txBox="1"/>
            <p:nvPr/>
          </p:nvSpPr>
          <p:spPr>
            <a:xfrm>
              <a:off x="734709" y="3324755"/>
              <a:ext cx="1645919" cy="369332"/>
            </a:xfrm>
            <a:prstGeom prst="rect">
              <a:avLst/>
            </a:prstGeom>
            <a:noFill/>
          </p:spPr>
          <p:txBody>
            <a:bodyPr wrap="square" rtlCol="0">
              <a:spAutoFit/>
            </a:bodyPr>
            <a:lstStyle/>
            <a:p>
              <a:r>
                <a:rPr lang="en-US" dirty="0">
                  <a:solidFill>
                    <a:srgbClr val="383E12"/>
                  </a:solidFill>
                </a:rPr>
                <a:t>API Integration</a:t>
              </a:r>
            </a:p>
          </p:txBody>
        </p:sp>
      </p:grpSp>
      <p:grpSp>
        <p:nvGrpSpPr>
          <p:cNvPr id="6" name="Group 5">
            <a:extLst>
              <a:ext uri="{FF2B5EF4-FFF2-40B4-BE49-F238E27FC236}">
                <a16:creationId xmlns:a16="http://schemas.microsoft.com/office/drawing/2014/main" id="{6D977DBD-DC58-FB8D-EAC7-6CDD3CEC45B6}"/>
              </a:ext>
            </a:extLst>
          </p:cNvPr>
          <p:cNvGrpSpPr/>
          <p:nvPr/>
        </p:nvGrpSpPr>
        <p:grpSpPr>
          <a:xfrm>
            <a:off x="3075817" y="1690688"/>
            <a:ext cx="2105783" cy="2280398"/>
            <a:chOff x="3075817" y="1690688"/>
            <a:chExt cx="2105783" cy="2280398"/>
          </a:xfrm>
        </p:grpSpPr>
        <p:pic>
          <p:nvPicPr>
            <p:cNvPr id="7" name="Picture 6">
              <a:extLst>
                <a:ext uri="{FF2B5EF4-FFF2-40B4-BE49-F238E27FC236}">
                  <a16:creationId xmlns:a16="http://schemas.microsoft.com/office/drawing/2014/main" id="{0F14EA54-A24B-A1E0-48B3-C73C86A7C5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75817" y="1690688"/>
              <a:ext cx="2105783" cy="1638224"/>
            </a:xfrm>
            <a:prstGeom prst="rect">
              <a:avLst/>
            </a:prstGeom>
          </p:spPr>
        </p:pic>
        <p:sp>
          <p:nvSpPr>
            <p:cNvPr id="8" name="TextBox 7">
              <a:extLst>
                <a:ext uri="{FF2B5EF4-FFF2-40B4-BE49-F238E27FC236}">
                  <a16:creationId xmlns:a16="http://schemas.microsoft.com/office/drawing/2014/main" id="{D5455337-F14B-1BA9-7150-E13E6FF3D749}"/>
                </a:ext>
              </a:extLst>
            </p:cNvPr>
            <p:cNvSpPr txBox="1"/>
            <p:nvPr/>
          </p:nvSpPr>
          <p:spPr>
            <a:xfrm>
              <a:off x="3075817" y="3324755"/>
              <a:ext cx="2105781" cy="646331"/>
            </a:xfrm>
            <a:prstGeom prst="rect">
              <a:avLst/>
            </a:prstGeom>
            <a:noFill/>
          </p:spPr>
          <p:txBody>
            <a:bodyPr wrap="square" rtlCol="0">
              <a:spAutoFit/>
            </a:bodyPr>
            <a:lstStyle/>
            <a:p>
              <a:pPr algn="ctr"/>
              <a:r>
                <a:rPr lang="en-US" dirty="0">
                  <a:solidFill>
                    <a:srgbClr val="383E12"/>
                  </a:solidFill>
                </a:rPr>
                <a:t>Multi-Channel</a:t>
              </a:r>
            </a:p>
            <a:p>
              <a:pPr algn="ctr"/>
              <a:r>
                <a:rPr lang="en-US" dirty="0">
                  <a:solidFill>
                    <a:srgbClr val="383E12"/>
                  </a:solidFill>
                </a:rPr>
                <a:t>User Experiences</a:t>
              </a:r>
            </a:p>
          </p:txBody>
        </p:sp>
      </p:grpSp>
      <p:grpSp>
        <p:nvGrpSpPr>
          <p:cNvPr id="9" name="Group 8">
            <a:extLst>
              <a:ext uri="{FF2B5EF4-FFF2-40B4-BE49-F238E27FC236}">
                <a16:creationId xmlns:a16="http://schemas.microsoft.com/office/drawing/2014/main" id="{988E46DC-FD49-0175-06A9-78842060A753}"/>
              </a:ext>
            </a:extLst>
          </p:cNvPr>
          <p:cNvGrpSpPr/>
          <p:nvPr/>
        </p:nvGrpSpPr>
        <p:grpSpPr>
          <a:xfrm>
            <a:off x="5476115" y="1690688"/>
            <a:ext cx="2178757" cy="2003398"/>
            <a:chOff x="5476115" y="1690688"/>
            <a:chExt cx="2178757" cy="2003398"/>
          </a:xfrm>
        </p:grpSpPr>
        <p:pic>
          <p:nvPicPr>
            <p:cNvPr id="10" name="Picture 9">
              <a:extLst>
                <a:ext uri="{FF2B5EF4-FFF2-40B4-BE49-F238E27FC236}">
                  <a16:creationId xmlns:a16="http://schemas.microsoft.com/office/drawing/2014/main" id="{930D5EFA-98E6-61EC-A75A-69E6C88EEBD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76117" y="1690688"/>
              <a:ext cx="2178755" cy="1634067"/>
            </a:xfrm>
            <a:prstGeom prst="rect">
              <a:avLst/>
            </a:prstGeom>
          </p:spPr>
        </p:pic>
        <p:sp>
          <p:nvSpPr>
            <p:cNvPr id="11" name="TextBox 10">
              <a:extLst>
                <a:ext uri="{FF2B5EF4-FFF2-40B4-BE49-F238E27FC236}">
                  <a16:creationId xmlns:a16="http://schemas.microsoft.com/office/drawing/2014/main" id="{ACE2C399-55E1-2BB7-0A51-95BD87792CB8}"/>
                </a:ext>
              </a:extLst>
            </p:cNvPr>
            <p:cNvSpPr txBox="1"/>
            <p:nvPr/>
          </p:nvSpPr>
          <p:spPr>
            <a:xfrm>
              <a:off x="5476115" y="3324754"/>
              <a:ext cx="2105781" cy="369332"/>
            </a:xfrm>
            <a:prstGeom prst="rect">
              <a:avLst/>
            </a:prstGeom>
            <a:noFill/>
          </p:spPr>
          <p:txBody>
            <a:bodyPr wrap="square" rtlCol="0">
              <a:spAutoFit/>
            </a:bodyPr>
            <a:lstStyle/>
            <a:p>
              <a:pPr algn="ctr"/>
              <a:r>
                <a:rPr lang="en-US" dirty="0">
                  <a:solidFill>
                    <a:srgbClr val="383E12"/>
                  </a:solidFill>
                </a:rPr>
                <a:t>B2B Integration</a:t>
              </a:r>
            </a:p>
          </p:txBody>
        </p:sp>
      </p:grpSp>
      <p:grpSp>
        <p:nvGrpSpPr>
          <p:cNvPr id="12" name="Group 11">
            <a:extLst>
              <a:ext uri="{FF2B5EF4-FFF2-40B4-BE49-F238E27FC236}">
                <a16:creationId xmlns:a16="http://schemas.microsoft.com/office/drawing/2014/main" id="{CFE44514-FCC3-A847-4272-C3F250F53E23}"/>
              </a:ext>
            </a:extLst>
          </p:cNvPr>
          <p:cNvGrpSpPr/>
          <p:nvPr/>
        </p:nvGrpSpPr>
        <p:grpSpPr>
          <a:xfrm>
            <a:off x="7633486" y="1693631"/>
            <a:ext cx="2105781" cy="2020124"/>
            <a:chOff x="7633486" y="1693631"/>
            <a:chExt cx="2105781" cy="2020124"/>
          </a:xfrm>
        </p:grpSpPr>
        <p:pic>
          <p:nvPicPr>
            <p:cNvPr id="13" name="Picture 12">
              <a:extLst>
                <a:ext uri="{FF2B5EF4-FFF2-40B4-BE49-F238E27FC236}">
                  <a16:creationId xmlns:a16="http://schemas.microsoft.com/office/drawing/2014/main" id="{AEFD55B4-9FE1-99F2-EB4E-807B9EECA13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49389" y="1693631"/>
              <a:ext cx="1482752" cy="1631124"/>
            </a:xfrm>
            <a:prstGeom prst="rect">
              <a:avLst/>
            </a:prstGeom>
          </p:spPr>
        </p:pic>
        <p:sp>
          <p:nvSpPr>
            <p:cNvPr id="14" name="TextBox 13">
              <a:extLst>
                <a:ext uri="{FF2B5EF4-FFF2-40B4-BE49-F238E27FC236}">
                  <a16:creationId xmlns:a16="http://schemas.microsoft.com/office/drawing/2014/main" id="{4D06D82A-808F-41E2-E0CB-C646690EB02A}"/>
                </a:ext>
              </a:extLst>
            </p:cNvPr>
            <p:cNvSpPr txBox="1"/>
            <p:nvPr/>
          </p:nvSpPr>
          <p:spPr>
            <a:xfrm>
              <a:off x="7633486" y="3344423"/>
              <a:ext cx="2105781" cy="369332"/>
            </a:xfrm>
            <a:prstGeom prst="rect">
              <a:avLst/>
            </a:prstGeom>
            <a:noFill/>
          </p:spPr>
          <p:txBody>
            <a:bodyPr wrap="square" rtlCol="0">
              <a:spAutoFit/>
            </a:bodyPr>
            <a:lstStyle/>
            <a:p>
              <a:pPr algn="ctr"/>
              <a:r>
                <a:rPr lang="en-US" dirty="0">
                  <a:solidFill>
                    <a:srgbClr val="383E12"/>
                  </a:solidFill>
                </a:rPr>
                <a:t>Data as a Service</a:t>
              </a:r>
            </a:p>
          </p:txBody>
        </p:sp>
      </p:grpSp>
      <p:grpSp>
        <p:nvGrpSpPr>
          <p:cNvPr id="15" name="Group 14">
            <a:extLst>
              <a:ext uri="{FF2B5EF4-FFF2-40B4-BE49-F238E27FC236}">
                <a16:creationId xmlns:a16="http://schemas.microsoft.com/office/drawing/2014/main" id="{F4CD70BE-77BA-5FE5-6A65-9BC9B0FA3CAE}"/>
              </a:ext>
            </a:extLst>
          </p:cNvPr>
          <p:cNvGrpSpPr/>
          <p:nvPr/>
        </p:nvGrpSpPr>
        <p:grpSpPr>
          <a:xfrm>
            <a:off x="9515389" y="1690688"/>
            <a:ext cx="2105781" cy="2300066"/>
            <a:chOff x="9515389" y="1690688"/>
            <a:chExt cx="2105781" cy="2300066"/>
          </a:xfrm>
        </p:grpSpPr>
        <p:pic>
          <p:nvPicPr>
            <p:cNvPr id="16" name="Picture 15">
              <a:extLst>
                <a:ext uri="{FF2B5EF4-FFF2-40B4-BE49-F238E27FC236}">
                  <a16:creationId xmlns:a16="http://schemas.microsoft.com/office/drawing/2014/main" id="{B224240A-2D1A-C59A-902B-C69F6B05536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726659" y="1690688"/>
              <a:ext cx="1683242" cy="1638224"/>
            </a:xfrm>
            <a:prstGeom prst="rect">
              <a:avLst/>
            </a:prstGeom>
          </p:spPr>
        </p:pic>
        <p:sp>
          <p:nvSpPr>
            <p:cNvPr id="17" name="TextBox 16">
              <a:extLst>
                <a:ext uri="{FF2B5EF4-FFF2-40B4-BE49-F238E27FC236}">
                  <a16:creationId xmlns:a16="http://schemas.microsoft.com/office/drawing/2014/main" id="{1E4EAA81-C332-723F-2844-D6EBA6D93024}"/>
                </a:ext>
              </a:extLst>
            </p:cNvPr>
            <p:cNvSpPr txBox="1"/>
            <p:nvPr/>
          </p:nvSpPr>
          <p:spPr>
            <a:xfrm>
              <a:off x="9515389" y="3344423"/>
              <a:ext cx="2105781" cy="646331"/>
            </a:xfrm>
            <a:prstGeom prst="rect">
              <a:avLst/>
            </a:prstGeom>
            <a:noFill/>
          </p:spPr>
          <p:txBody>
            <a:bodyPr wrap="square" rtlCol="0">
              <a:spAutoFit/>
            </a:bodyPr>
            <a:lstStyle/>
            <a:p>
              <a:pPr algn="ctr"/>
              <a:r>
                <a:rPr lang="en-US" dirty="0">
                  <a:solidFill>
                    <a:srgbClr val="383E12"/>
                  </a:solidFill>
                </a:rPr>
                <a:t>Unlocking</a:t>
              </a:r>
            </a:p>
            <a:p>
              <a:pPr algn="ctr"/>
              <a:r>
                <a:rPr lang="en-US" dirty="0">
                  <a:solidFill>
                    <a:srgbClr val="383E12"/>
                  </a:solidFill>
                </a:rPr>
                <a:t>Legacy Assets</a:t>
              </a:r>
            </a:p>
          </p:txBody>
        </p:sp>
      </p:grpSp>
    </p:spTree>
    <p:extLst>
      <p:ext uri="{BB962C8B-B14F-4D97-AF65-F5344CB8AC3E}">
        <p14:creationId xmlns:p14="http://schemas.microsoft.com/office/powerpoint/2010/main" val="33551496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441633-F502-D41C-C450-95D569AFCE71}"/>
              </a:ext>
            </a:extLst>
          </p:cNvPr>
          <p:cNvSpPr>
            <a:spLocks noGrp="1"/>
          </p:cNvSpPr>
          <p:nvPr>
            <p:ph type="title"/>
          </p:nvPr>
        </p:nvSpPr>
        <p:spPr/>
        <p:txBody>
          <a:bodyPr/>
          <a:lstStyle/>
          <a:p>
            <a:r>
              <a:rPr lang="en-US" dirty="0"/>
              <a:t>API Management Marketplace</a:t>
            </a:r>
          </a:p>
        </p:txBody>
      </p:sp>
      <p:sp>
        <p:nvSpPr>
          <p:cNvPr id="3" name="Text Placeholder 2">
            <a:extLst>
              <a:ext uri="{FF2B5EF4-FFF2-40B4-BE49-F238E27FC236}">
                <a16:creationId xmlns:a16="http://schemas.microsoft.com/office/drawing/2014/main" id="{6A3F5691-ACFA-C249-D436-96E88E338187}"/>
              </a:ext>
            </a:extLst>
          </p:cNvPr>
          <p:cNvSpPr>
            <a:spLocks noGrp="1"/>
          </p:cNvSpPr>
          <p:nvPr>
            <p:ph type="body" idx="1"/>
          </p:nvPr>
        </p:nvSpPr>
        <p:spPr/>
        <p:txBody>
          <a:bodyPr/>
          <a:lstStyle/>
          <a:p>
            <a:r>
              <a:rPr lang="en-US" dirty="0"/>
              <a:t>File New: Build a Fully-Managed and Documented API</a:t>
            </a:r>
          </a:p>
        </p:txBody>
      </p:sp>
    </p:spTree>
    <p:extLst>
      <p:ext uri="{BB962C8B-B14F-4D97-AF65-F5344CB8AC3E}">
        <p14:creationId xmlns:p14="http://schemas.microsoft.com/office/powerpoint/2010/main" val="10766927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6F2CEF-8433-94A2-3419-887E94D1131E}"/>
              </a:ext>
            </a:extLst>
          </p:cNvPr>
          <p:cNvSpPr>
            <a:spLocks noGrp="1"/>
          </p:cNvSpPr>
          <p:nvPr>
            <p:ph type="title"/>
          </p:nvPr>
        </p:nvSpPr>
        <p:spPr/>
        <p:txBody>
          <a:bodyPr/>
          <a:lstStyle/>
          <a:p>
            <a:r>
              <a:rPr lang="en-US" dirty="0"/>
              <a:t>API Management Offerings</a:t>
            </a:r>
          </a:p>
        </p:txBody>
      </p:sp>
      <p:pic>
        <p:nvPicPr>
          <p:cNvPr id="3" name="Picture 2">
            <a:extLst>
              <a:ext uri="{FF2B5EF4-FFF2-40B4-BE49-F238E27FC236}">
                <a16:creationId xmlns:a16="http://schemas.microsoft.com/office/drawing/2014/main" id="{523C452E-D93C-BC69-6B42-FF335C998B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6246" y="1690688"/>
            <a:ext cx="2721130" cy="803183"/>
          </a:xfrm>
          <a:prstGeom prst="rect">
            <a:avLst/>
          </a:prstGeom>
        </p:spPr>
      </p:pic>
      <p:pic>
        <p:nvPicPr>
          <p:cNvPr id="4" name="Picture 3">
            <a:extLst>
              <a:ext uri="{FF2B5EF4-FFF2-40B4-BE49-F238E27FC236}">
                <a16:creationId xmlns:a16="http://schemas.microsoft.com/office/drawing/2014/main" id="{6248A6B1-D9FE-B8BB-8DCE-AC8EE1B9C6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34344" y="1548809"/>
            <a:ext cx="2721130" cy="1086942"/>
          </a:xfrm>
          <a:prstGeom prst="rect">
            <a:avLst/>
          </a:prstGeom>
        </p:spPr>
      </p:pic>
      <p:pic>
        <p:nvPicPr>
          <p:cNvPr id="5" name="Picture 4">
            <a:extLst>
              <a:ext uri="{FF2B5EF4-FFF2-40B4-BE49-F238E27FC236}">
                <a16:creationId xmlns:a16="http://schemas.microsoft.com/office/drawing/2014/main" id="{46E9E822-5E97-3C80-BC63-D5451EA57C9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47136" y="1548809"/>
            <a:ext cx="2721130" cy="925184"/>
          </a:xfrm>
          <a:prstGeom prst="rect">
            <a:avLst/>
          </a:prstGeom>
        </p:spPr>
      </p:pic>
      <p:pic>
        <p:nvPicPr>
          <p:cNvPr id="6" name="Picture 5">
            <a:extLst>
              <a:ext uri="{FF2B5EF4-FFF2-40B4-BE49-F238E27FC236}">
                <a16:creationId xmlns:a16="http://schemas.microsoft.com/office/drawing/2014/main" id="{77DED9A9-7978-5DE5-284E-6FBF5CE7AC3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59928" y="1533538"/>
            <a:ext cx="2721130" cy="940455"/>
          </a:xfrm>
          <a:prstGeom prst="rect">
            <a:avLst/>
          </a:prstGeom>
        </p:spPr>
      </p:pic>
      <p:pic>
        <p:nvPicPr>
          <p:cNvPr id="7" name="Picture 6">
            <a:extLst>
              <a:ext uri="{FF2B5EF4-FFF2-40B4-BE49-F238E27FC236}">
                <a16:creationId xmlns:a16="http://schemas.microsoft.com/office/drawing/2014/main" id="{6FB1D2C3-4C04-D616-4277-A609228884A5}"/>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1073340" y="2885529"/>
            <a:ext cx="1086942" cy="1086942"/>
          </a:xfrm>
          <a:prstGeom prst="rect">
            <a:avLst/>
          </a:prstGeom>
        </p:spPr>
      </p:pic>
      <p:pic>
        <p:nvPicPr>
          <p:cNvPr id="8" name="Picture 7">
            <a:extLst>
              <a:ext uri="{FF2B5EF4-FFF2-40B4-BE49-F238E27FC236}">
                <a16:creationId xmlns:a16="http://schemas.microsoft.com/office/drawing/2014/main" id="{2DC80B94-8A4E-4805-37EC-25C1CCD5613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791183" y="2814557"/>
            <a:ext cx="2007451" cy="1228886"/>
          </a:xfrm>
          <a:prstGeom prst="rect">
            <a:avLst/>
          </a:prstGeom>
        </p:spPr>
      </p:pic>
      <p:pic>
        <p:nvPicPr>
          <p:cNvPr id="9" name="Picture 8">
            <a:extLst>
              <a:ext uri="{FF2B5EF4-FFF2-40B4-BE49-F238E27FC236}">
                <a16:creationId xmlns:a16="http://schemas.microsoft.com/office/drawing/2014/main" id="{9E23DEC1-5399-83CA-C772-3FE607A1287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376873" y="3115033"/>
            <a:ext cx="2661656" cy="627933"/>
          </a:xfrm>
          <a:prstGeom prst="rect">
            <a:avLst/>
          </a:prstGeom>
        </p:spPr>
      </p:pic>
      <p:pic>
        <p:nvPicPr>
          <p:cNvPr id="10" name="Picture 9">
            <a:extLst>
              <a:ext uri="{FF2B5EF4-FFF2-40B4-BE49-F238E27FC236}">
                <a16:creationId xmlns:a16="http://schemas.microsoft.com/office/drawing/2014/main" id="{C5ACC953-18B1-E938-1014-BC6842BAC71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289665" y="3066972"/>
            <a:ext cx="2661656" cy="575434"/>
          </a:xfrm>
          <a:prstGeom prst="rect">
            <a:avLst/>
          </a:prstGeom>
        </p:spPr>
      </p:pic>
      <p:pic>
        <p:nvPicPr>
          <p:cNvPr id="11" name="Picture 10">
            <a:extLst>
              <a:ext uri="{FF2B5EF4-FFF2-40B4-BE49-F238E27FC236}">
                <a16:creationId xmlns:a16="http://schemas.microsoft.com/office/drawing/2014/main" id="{B80F204B-6FAB-E319-C0A8-F86ABD3D45C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19498" y="4364129"/>
            <a:ext cx="1594625" cy="682699"/>
          </a:xfrm>
          <a:prstGeom prst="rect">
            <a:avLst/>
          </a:prstGeom>
        </p:spPr>
      </p:pic>
      <p:pic>
        <p:nvPicPr>
          <p:cNvPr id="12" name="Picture 11">
            <a:extLst>
              <a:ext uri="{FF2B5EF4-FFF2-40B4-BE49-F238E27FC236}">
                <a16:creationId xmlns:a16="http://schemas.microsoft.com/office/drawing/2014/main" id="{A14373FA-3795-EEFA-7B02-E5AF94B78C3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36340" y="4226814"/>
            <a:ext cx="2859660" cy="925184"/>
          </a:xfrm>
          <a:prstGeom prst="rect">
            <a:avLst/>
          </a:prstGeom>
        </p:spPr>
      </p:pic>
      <p:pic>
        <p:nvPicPr>
          <p:cNvPr id="13" name="Picture 12">
            <a:extLst>
              <a:ext uri="{FF2B5EF4-FFF2-40B4-BE49-F238E27FC236}">
                <a16:creationId xmlns:a16="http://schemas.microsoft.com/office/drawing/2014/main" id="{BB727DE0-FA78-FDDC-7C36-6E38E329537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947358" y="4146521"/>
            <a:ext cx="1520685" cy="1085769"/>
          </a:xfrm>
          <a:prstGeom prst="rect">
            <a:avLst/>
          </a:prstGeom>
        </p:spPr>
      </p:pic>
      <p:pic>
        <p:nvPicPr>
          <p:cNvPr id="14" name="Picture 13">
            <a:extLst>
              <a:ext uri="{FF2B5EF4-FFF2-40B4-BE49-F238E27FC236}">
                <a16:creationId xmlns:a16="http://schemas.microsoft.com/office/drawing/2014/main" id="{08E54708-22C8-C0FD-9FBC-0057731B6771}"/>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319401" y="4146521"/>
            <a:ext cx="2627484" cy="1085769"/>
          </a:xfrm>
          <a:prstGeom prst="rect">
            <a:avLst/>
          </a:prstGeom>
        </p:spPr>
      </p:pic>
      <p:pic>
        <p:nvPicPr>
          <p:cNvPr id="15" name="Picture 14">
            <a:extLst>
              <a:ext uri="{FF2B5EF4-FFF2-40B4-BE49-F238E27FC236}">
                <a16:creationId xmlns:a16="http://schemas.microsoft.com/office/drawing/2014/main" id="{6A6B01B2-B7E8-63BD-65D2-9C8DBD043A8C}"/>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271742" y="5330234"/>
            <a:ext cx="2883732" cy="1151577"/>
          </a:xfrm>
          <a:prstGeom prst="rect">
            <a:avLst/>
          </a:prstGeom>
        </p:spPr>
      </p:pic>
      <p:pic>
        <p:nvPicPr>
          <p:cNvPr id="16" name="Picture 15">
            <a:extLst>
              <a:ext uri="{FF2B5EF4-FFF2-40B4-BE49-F238E27FC236}">
                <a16:creationId xmlns:a16="http://schemas.microsoft.com/office/drawing/2014/main" id="{1D31C53C-C8B2-2197-258B-F9F7535E4564}"/>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6669848" y="5551561"/>
            <a:ext cx="2368681" cy="930250"/>
          </a:xfrm>
          <a:prstGeom prst="rect">
            <a:avLst/>
          </a:prstGeom>
        </p:spPr>
      </p:pic>
    </p:spTree>
    <p:extLst>
      <p:ext uri="{BB962C8B-B14F-4D97-AF65-F5344CB8AC3E}">
        <p14:creationId xmlns:p14="http://schemas.microsoft.com/office/powerpoint/2010/main" val="2323212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10"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par>
                                <p:cTn id="20" presetID="10" presetClass="entr" presetSubtype="0" fill="hold"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par>
                                <p:cTn id="23" presetID="10" presetClass="entr" presetSubtype="0"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par>
                                <p:cTn id="26" presetID="10" presetClass="entr" presetSubtype="0" fill="hold" nodeType="with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fade">
                                      <p:cBhvr>
                                        <p:cTn id="28" dur="500"/>
                                        <p:tgtEl>
                                          <p:spTgt spid="16"/>
                                        </p:tgtEl>
                                      </p:cBhvr>
                                    </p:animEffect>
                                  </p:childTnLst>
                                </p:cTn>
                              </p:par>
                              <p:par>
                                <p:cTn id="29" presetID="10" presetClass="entr" presetSubtype="0" fill="hold" nodeType="with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fade">
                                      <p:cBhvr>
                                        <p:cTn id="31" dur="500"/>
                                        <p:tgtEl>
                                          <p:spTgt spid="3"/>
                                        </p:tgtEl>
                                      </p:cBhvr>
                                    </p:animEffect>
                                  </p:childTnLst>
                                </p:cTn>
                              </p:par>
                              <p:par>
                                <p:cTn id="32" presetID="10" presetClass="entr" presetSubtype="0" fill="hold" nodeType="withEffect">
                                  <p:stCondLst>
                                    <p:cond delay="0"/>
                                  </p:stCondLst>
                                  <p:childTnLst>
                                    <p:set>
                                      <p:cBhvr>
                                        <p:cTn id="33" dur="1" fill="hold">
                                          <p:stCondLst>
                                            <p:cond delay="0"/>
                                          </p:stCondLst>
                                        </p:cTn>
                                        <p:tgtEl>
                                          <p:spTgt spid="5"/>
                                        </p:tgtEl>
                                        <p:attrNameLst>
                                          <p:attrName>style.visibility</p:attrName>
                                        </p:attrNameLst>
                                      </p:cBhvr>
                                      <p:to>
                                        <p:strVal val="visible"/>
                                      </p:to>
                                    </p:set>
                                    <p:animEffect transition="in" filter="fade">
                                      <p:cBhvr>
                                        <p:cTn id="34" dur="500"/>
                                        <p:tgtEl>
                                          <p:spTgt spid="5"/>
                                        </p:tgtEl>
                                      </p:cBhvr>
                                    </p:animEffect>
                                  </p:childTnLst>
                                </p:cTn>
                              </p:par>
                              <p:par>
                                <p:cTn id="35" presetID="10" presetClass="entr" presetSubtype="0" fill="hold" nodeType="with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500"/>
                                        <p:tgtEl>
                                          <p:spTgt spid="7"/>
                                        </p:tgtEl>
                                      </p:cBhvr>
                                    </p:animEffect>
                                  </p:childTnLst>
                                </p:cTn>
                              </p:par>
                              <p:par>
                                <p:cTn id="38" presetID="10" presetClass="entr" presetSubtype="0" fill="hold" nodeType="withEffect">
                                  <p:stCondLst>
                                    <p:cond delay="0"/>
                                  </p:stCondLst>
                                  <p:childTnLst>
                                    <p:set>
                                      <p:cBhvr>
                                        <p:cTn id="39" dur="1" fill="hold">
                                          <p:stCondLst>
                                            <p:cond delay="0"/>
                                          </p:stCondLst>
                                        </p:cTn>
                                        <p:tgtEl>
                                          <p:spTgt spid="11"/>
                                        </p:tgtEl>
                                        <p:attrNameLst>
                                          <p:attrName>style.visibility</p:attrName>
                                        </p:attrNameLst>
                                      </p:cBhvr>
                                      <p:to>
                                        <p:strVal val="visible"/>
                                      </p:to>
                                    </p:set>
                                    <p:animEffect transition="in" filter="fade">
                                      <p:cBhvr>
                                        <p:cTn id="40" dur="500"/>
                                        <p:tgtEl>
                                          <p:spTgt spid="11"/>
                                        </p:tgtEl>
                                      </p:cBhvr>
                                    </p:animEffect>
                                  </p:childTnLst>
                                </p:cTn>
                              </p:par>
                              <p:par>
                                <p:cTn id="41" presetID="10" presetClass="entr" presetSubtype="0" fill="hold" nodeType="withEffect">
                                  <p:stCondLst>
                                    <p:cond delay="0"/>
                                  </p:stCondLst>
                                  <p:childTnLst>
                                    <p:set>
                                      <p:cBhvr>
                                        <p:cTn id="42" dur="1" fill="hold">
                                          <p:stCondLst>
                                            <p:cond delay="0"/>
                                          </p:stCondLst>
                                        </p:cTn>
                                        <p:tgtEl>
                                          <p:spTgt spid="14"/>
                                        </p:tgtEl>
                                        <p:attrNameLst>
                                          <p:attrName>style.visibility</p:attrName>
                                        </p:attrNameLst>
                                      </p:cBhvr>
                                      <p:to>
                                        <p:strVal val="visible"/>
                                      </p:to>
                                    </p:set>
                                    <p:animEffect transition="in" filter="fade">
                                      <p:cBhvr>
                                        <p:cTn id="43" dur="500"/>
                                        <p:tgtEl>
                                          <p:spTgt spid="14"/>
                                        </p:tgtEl>
                                      </p:cBhvr>
                                    </p:animEffect>
                                  </p:childTnLst>
                                </p:cTn>
                              </p:par>
                              <p:par>
                                <p:cTn id="44" presetID="10" presetClass="entr" presetSubtype="0" fill="hold" nodeType="withEffect">
                                  <p:stCondLst>
                                    <p:cond delay="0"/>
                                  </p:stCondLst>
                                  <p:childTnLst>
                                    <p:set>
                                      <p:cBhvr>
                                        <p:cTn id="45" dur="1" fill="hold">
                                          <p:stCondLst>
                                            <p:cond delay="0"/>
                                          </p:stCondLst>
                                        </p:cTn>
                                        <p:tgtEl>
                                          <p:spTgt spid="15"/>
                                        </p:tgtEl>
                                        <p:attrNameLst>
                                          <p:attrName>style.visibility</p:attrName>
                                        </p:attrNameLst>
                                      </p:cBhvr>
                                      <p:to>
                                        <p:strVal val="visible"/>
                                      </p:to>
                                    </p:set>
                                    <p:animEffect transition="in" filter="fade">
                                      <p:cBhvr>
                                        <p:cTn id="46" dur="500"/>
                                        <p:tgtEl>
                                          <p:spTgt spid="15"/>
                                        </p:tgtEl>
                                      </p:cBhvr>
                                    </p:animEffect>
                                  </p:childTnLst>
                                </p:cTn>
                              </p:par>
                            </p:childTnLst>
                          </p:cTn>
                        </p:par>
                      </p:childTnLst>
                    </p:cTn>
                  </p:par>
                  <p:par>
                    <p:cTn id="47" fill="hold">
                      <p:stCondLst>
                        <p:cond delay="indefinite"/>
                      </p:stCondLst>
                      <p:childTnLst>
                        <p:par>
                          <p:cTn id="48" fill="hold">
                            <p:stCondLst>
                              <p:cond delay="0"/>
                            </p:stCondLst>
                            <p:childTnLst>
                              <p:par>
                                <p:cTn id="49" presetID="26" presetClass="emph" presetSubtype="0" fill="hold" nodeType="clickEffect">
                                  <p:stCondLst>
                                    <p:cond delay="0"/>
                                  </p:stCondLst>
                                  <p:childTnLst>
                                    <p:animEffect transition="out" filter="fade">
                                      <p:cBhvr>
                                        <p:cTn id="50" dur="500" tmFilter="0, 0; .2, .5; .8, .5; 1, 0"/>
                                        <p:tgtEl>
                                          <p:spTgt spid="6"/>
                                        </p:tgtEl>
                                      </p:cBhvr>
                                    </p:animEffect>
                                    <p:animScale>
                                      <p:cBhvr>
                                        <p:cTn id="51" dur="250" autoRev="1" fill="hold"/>
                                        <p:tgtEl>
                                          <p:spTgt spid="6"/>
                                        </p:tgtEl>
                                      </p:cBhvr>
                                      <p:by x="105000" y="105000"/>
                                    </p:animScale>
                                  </p:childTnLst>
                                </p:cTn>
                              </p:par>
                              <p:par>
                                <p:cTn id="52" presetID="26" presetClass="emph" presetSubtype="0" fill="hold" nodeType="withEffect">
                                  <p:stCondLst>
                                    <p:cond delay="0"/>
                                  </p:stCondLst>
                                  <p:childTnLst>
                                    <p:animEffect transition="out" filter="fade">
                                      <p:cBhvr>
                                        <p:cTn id="53" dur="500" tmFilter="0, 0; .2, .5; .8, .5; 1, 0"/>
                                        <p:tgtEl>
                                          <p:spTgt spid="12"/>
                                        </p:tgtEl>
                                      </p:cBhvr>
                                    </p:animEffect>
                                    <p:animScale>
                                      <p:cBhvr>
                                        <p:cTn id="54" dur="250" autoRev="1" fill="hold"/>
                                        <p:tgtEl>
                                          <p:spTgt spid="12"/>
                                        </p:tgtEl>
                                      </p:cBhvr>
                                      <p:by x="105000" y="105000"/>
                                    </p:animScale>
                                  </p:childTnLst>
                                </p:cTn>
                              </p:par>
                              <p:par>
                                <p:cTn id="55" presetID="26" presetClass="emph" presetSubtype="0" fill="hold" nodeType="withEffect">
                                  <p:stCondLst>
                                    <p:cond delay="0"/>
                                  </p:stCondLst>
                                  <p:childTnLst>
                                    <p:animEffect transition="out" filter="fade">
                                      <p:cBhvr>
                                        <p:cTn id="56" dur="500" tmFilter="0, 0; .2, .5; .8, .5; 1, 0"/>
                                        <p:tgtEl>
                                          <p:spTgt spid="5"/>
                                        </p:tgtEl>
                                      </p:cBhvr>
                                    </p:animEffect>
                                    <p:animScale>
                                      <p:cBhvr>
                                        <p:cTn id="57" dur="250" autoRev="1" fill="hold"/>
                                        <p:tgtEl>
                                          <p:spTgt spid="5"/>
                                        </p:tgtEl>
                                      </p:cBhvr>
                                      <p:by x="105000" y="105000"/>
                                    </p:animScale>
                                  </p:childTnLst>
                                </p:cTn>
                              </p:par>
                              <p:par>
                                <p:cTn id="58" presetID="26" presetClass="emph" presetSubtype="0" fill="hold" nodeType="withEffect">
                                  <p:stCondLst>
                                    <p:cond delay="0"/>
                                  </p:stCondLst>
                                  <p:childTnLst>
                                    <p:animEffect transition="out" filter="fade">
                                      <p:cBhvr>
                                        <p:cTn id="59" dur="500" tmFilter="0, 0; .2, .5; .8, .5; 1, 0"/>
                                        <p:tgtEl>
                                          <p:spTgt spid="7"/>
                                        </p:tgtEl>
                                      </p:cBhvr>
                                    </p:animEffect>
                                    <p:animScale>
                                      <p:cBhvr>
                                        <p:cTn id="60" dur="250" autoRev="1" fill="hold"/>
                                        <p:tgtEl>
                                          <p:spTgt spid="7"/>
                                        </p:tgtEl>
                                      </p:cBhvr>
                                      <p:by x="105000" y="105000"/>
                                    </p:animScale>
                                  </p:childTnLst>
                                </p:cTn>
                              </p:par>
                              <p:par>
                                <p:cTn id="61" presetID="26" presetClass="emph" presetSubtype="0" fill="hold" nodeType="withEffect">
                                  <p:stCondLst>
                                    <p:cond delay="0"/>
                                  </p:stCondLst>
                                  <p:childTnLst>
                                    <p:animEffect transition="out" filter="fade">
                                      <p:cBhvr>
                                        <p:cTn id="62" dur="500" tmFilter="0, 0; .2, .5; .8, .5; 1, 0"/>
                                        <p:tgtEl>
                                          <p:spTgt spid="11"/>
                                        </p:tgtEl>
                                      </p:cBhvr>
                                    </p:animEffect>
                                    <p:animScale>
                                      <p:cBhvr>
                                        <p:cTn id="63" dur="250" autoRev="1" fill="hold"/>
                                        <p:tgtEl>
                                          <p:spTgt spid="11"/>
                                        </p:tgtEl>
                                      </p:cBhvr>
                                      <p:by x="105000" y="105000"/>
                                    </p:animScale>
                                  </p:childTnLst>
                                </p:cTn>
                              </p:par>
                              <p:par>
                                <p:cTn id="64" presetID="26" presetClass="emph" presetSubtype="0" fill="hold" nodeType="withEffect">
                                  <p:stCondLst>
                                    <p:cond delay="0"/>
                                  </p:stCondLst>
                                  <p:childTnLst>
                                    <p:animEffect transition="out" filter="fade">
                                      <p:cBhvr>
                                        <p:cTn id="65" dur="500" tmFilter="0, 0; .2, .5; .8, .5; 1, 0"/>
                                        <p:tgtEl>
                                          <p:spTgt spid="14"/>
                                        </p:tgtEl>
                                      </p:cBhvr>
                                    </p:animEffect>
                                    <p:animScale>
                                      <p:cBhvr>
                                        <p:cTn id="66" dur="250" autoRev="1" fill="hold"/>
                                        <p:tgtEl>
                                          <p:spTgt spid="14"/>
                                        </p:tgtEl>
                                      </p:cBhvr>
                                      <p:by x="105000" y="105000"/>
                                    </p:animScale>
                                  </p:childTnLst>
                                </p:cTn>
                              </p:par>
                              <p:par>
                                <p:cTn id="67" presetID="9" presetClass="emph" presetSubtype="0" nodeType="withEffect">
                                  <p:stCondLst>
                                    <p:cond delay="0"/>
                                  </p:stCondLst>
                                  <p:childTnLst>
                                    <p:set>
                                      <p:cBhvr>
                                        <p:cTn id="68" dur="indefinite"/>
                                        <p:tgtEl>
                                          <p:spTgt spid="4"/>
                                        </p:tgtEl>
                                        <p:attrNameLst>
                                          <p:attrName>style.opacity</p:attrName>
                                        </p:attrNameLst>
                                      </p:cBhvr>
                                      <p:to>
                                        <p:strVal val="0.25"/>
                                      </p:to>
                                    </p:set>
                                    <p:animEffect filter="image" prLst="opacity: 0.25">
                                      <p:cBhvr rctx="IE">
                                        <p:cTn id="69" dur="indefinite"/>
                                        <p:tgtEl>
                                          <p:spTgt spid="4"/>
                                        </p:tgtEl>
                                      </p:cBhvr>
                                    </p:animEffect>
                                  </p:childTnLst>
                                </p:cTn>
                              </p:par>
                              <p:par>
                                <p:cTn id="70" presetID="9" presetClass="emph" presetSubtype="0" nodeType="withEffect">
                                  <p:stCondLst>
                                    <p:cond delay="0"/>
                                  </p:stCondLst>
                                  <p:childTnLst>
                                    <p:set>
                                      <p:cBhvr>
                                        <p:cTn id="71" dur="indefinite"/>
                                        <p:tgtEl>
                                          <p:spTgt spid="8"/>
                                        </p:tgtEl>
                                        <p:attrNameLst>
                                          <p:attrName>style.opacity</p:attrName>
                                        </p:attrNameLst>
                                      </p:cBhvr>
                                      <p:to>
                                        <p:strVal val="0.25"/>
                                      </p:to>
                                    </p:set>
                                    <p:animEffect filter="image" prLst="opacity: 0.25">
                                      <p:cBhvr rctx="IE">
                                        <p:cTn id="72" dur="indefinite"/>
                                        <p:tgtEl>
                                          <p:spTgt spid="8"/>
                                        </p:tgtEl>
                                      </p:cBhvr>
                                    </p:animEffect>
                                  </p:childTnLst>
                                </p:cTn>
                              </p:par>
                              <p:par>
                                <p:cTn id="73" presetID="9" presetClass="emph" presetSubtype="0" nodeType="withEffect">
                                  <p:stCondLst>
                                    <p:cond delay="0"/>
                                  </p:stCondLst>
                                  <p:childTnLst>
                                    <p:set>
                                      <p:cBhvr>
                                        <p:cTn id="74" dur="indefinite"/>
                                        <p:tgtEl>
                                          <p:spTgt spid="9"/>
                                        </p:tgtEl>
                                        <p:attrNameLst>
                                          <p:attrName>style.opacity</p:attrName>
                                        </p:attrNameLst>
                                      </p:cBhvr>
                                      <p:to>
                                        <p:strVal val="0.25"/>
                                      </p:to>
                                    </p:set>
                                    <p:animEffect filter="image" prLst="opacity: 0.25">
                                      <p:cBhvr rctx="IE">
                                        <p:cTn id="75" dur="indefinite"/>
                                        <p:tgtEl>
                                          <p:spTgt spid="9"/>
                                        </p:tgtEl>
                                      </p:cBhvr>
                                    </p:animEffect>
                                  </p:childTnLst>
                                </p:cTn>
                              </p:par>
                              <p:par>
                                <p:cTn id="76" presetID="9" presetClass="emph" presetSubtype="0" nodeType="withEffect">
                                  <p:stCondLst>
                                    <p:cond delay="0"/>
                                  </p:stCondLst>
                                  <p:childTnLst>
                                    <p:set>
                                      <p:cBhvr>
                                        <p:cTn id="77" dur="indefinite"/>
                                        <p:tgtEl>
                                          <p:spTgt spid="10"/>
                                        </p:tgtEl>
                                        <p:attrNameLst>
                                          <p:attrName>style.opacity</p:attrName>
                                        </p:attrNameLst>
                                      </p:cBhvr>
                                      <p:to>
                                        <p:strVal val="0.25"/>
                                      </p:to>
                                    </p:set>
                                    <p:animEffect filter="image" prLst="opacity: 0.25">
                                      <p:cBhvr rctx="IE">
                                        <p:cTn id="78" dur="indefinite"/>
                                        <p:tgtEl>
                                          <p:spTgt spid="10"/>
                                        </p:tgtEl>
                                      </p:cBhvr>
                                    </p:animEffect>
                                  </p:childTnLst>
                                </p:cTn>
                              </p:par>
                              <p:par>
                                <p:cTn id="79" presetID="9" presetClass="emph" presetSubtype="0" nodeType="withEffect">
                                  <p:stCondLst>
                                    <p:cond delay="0"/>
                                  </p:stCondLst>
                                  <p:childTnLst>
                                    <p:set>
                                      <p:cBhvr>
                                        <p:cTn id="80" dur="indefinite"/>
                                        <p:tgtEl>
                                          <p:spTgt spid="13"/>
                                        </p:tgtEl>
                                        <p:attrNameLst>
                                          <p:attrName>style.opacity</p:attrName>
                                        </p:attrNameLst>
                                      </p:cBhvr>
                                      <p:to>
                                        <p:strVal val="0.25"/>
                                      </p:to>
                                    </p:set>
                                    <p:animEffect filter="image" prLst="opacity: 0.25">
                                      <p:cBhvr rctx="IE">
                                        <p:cTn id="81" dur="indefinite"/>
                                        <p:tgtEl>
                                          <p:spTgt spid="13"/>
                                        </p:tgtEl>
                                      </p:cBhvr>
                                    </p:animEffect>
                                  </p:childTnLst>
                                </p:cTn>
                              </p:par>
                              <p:par>
                                <p:cTn id="82" presetID="9" presetClass="emph" presetSubtype="0" nodeType="withEffect">
                                  <p:stCondLst>
                                    <p:cond delay="0"/>
                                  </p:stCondLst>
                                  <p:childTnLst>
                                    <p:set>
                                      <p:cBhvr>
                                        <p:cTn id="83" dur="indefinite"/>
                                        <p:tgtEl>
                                          <p:spTgt spid="16"/>
                                        </p:tgtEl>
                                        <p:attrNameLst>
                                          <p:attrName>style.opacity</p:attrName>
                                        </p:attrNameLst>
                                      </p:cBhvr>
                                      <p:to>
                                        <p:strVal val="0.25"/>
                                      </p:to>
                                    </p:set>
                                    <p:animEffect filter="image" prLst="opacity: 0.25">
                                      <p:cBhvr rctx="IE">
                                        <p:cTn id="84" dur="indefinite"/>
                                        <p:tgtEl>
                                          <p:spTgt spid="16"/>
                                        </p:tgtEl>
                                      </p:cBhvr>
                                    </p:animEffect>
                                  </p:childTnLst>
                                </p:cTn>
                              </p:par>
                              <p:par>
                                <p:cTn id="85" presetID="9" presetClass="emph" presetSubtype="0" nodeType="withEffect">
                                  <p:stCondLst>
                                    <p:cond delay="0"/>
                                  </p:stCondLst>
                                  <p:childTnLst>
                                    <p:set>
                                      <p:cBhvr>
                                        <p:cTn id="86" dur="indefinite"/>
                                        <p:tgtEl>
                                          <p:spTgt spid="3"/>
                                        </p:tgtEl>
                                        <p:attrNameLst>
                                          <p:attrName>style.opacity</p:attrName>
                                        </p:attrNameLst>
                                      </p:cBhvr>
                                      <p:to>
                                        <p:strVal val="0.25"/>
                                      </p:to>
                                    </p:set>
                                    <p:animEffect filter="image" prLst="opacity: 0.25">
                                      <p:cBhvr rctx="IE">
                                        <p:cTn id="87" dur="indefinite"/>
                                        <p:tgtEl>
                                          <p:spTgt spid="3"/>
                                        </p:tgtEl>
                                      </p:cBhvr>
                                    </p:animEffect>
                                  </p:childTnLst>
                                </p:cTn>
                              </p:par>
                              <p:par>
                                <p:cTn id="88" presetID="9" presetClass="emph" presetSubtype="0" nodeType="withEffect">
                                  <p:stCondLst>
                                    <p:cond delay="0"/>
                                  </p:stCondLst>
                                  <p:childTnLst>
                                    <p:set>
                                      <p:cBhvr>
                                        <p:cTn id="89" dur="indefinite"/>
                                        <p:tgtEl>
                                          <p:spTgt spid="15"/>
                                        </p:tgtEl>
                                        <p:attrNameLst>
                                          <p:attrName>style.opacity</p:attrName>
                                        </p:attrNameLst>
                                      </p:cBhvr>
                                      <p:to>
                                        <p:strVal val="0.25"/>
                                      </p:to>
                                    </p:set>
                                    <p:animEffect filter="image" prLst="opacity: 0.25">
                                      <p:cBhvr rctx="IE">
                                        <p:cTn id="90" dur="indefinite"/>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CDD8281-B14D-94CF-85AD-28E3EDC6457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20486" y="213553"/>
            <a:ext cx="5516494" cy="5516494"/>
          </a:xfrm>
          <a:prstGeom prst="rect">
            <a:avLst/>
          </a:prstGeom>
        </p:spPr>
      </p:pic>
      <p:sp>
        <p:nvSpPr>
          <p:cNvPr id="4" name="TextBox 3">
            <a:extLst>
              <a:ext uri="{FF2B5EF4-FFF2-40B4-BE49-F238E27FC236}">
                <a16:creationId xmlns:a16="http://schemas.microsoft.com/office/drawing/2014/main" id="{99BF7569-BCC2-3BFC-045B-5B376910F232}"/>
              </a:ext>
            </a:extLst>
          </p:cNvPr>
          <p:cNvSpPr txBox="1"/>
          <p:nvPr/>
        </p:nvSpPr>
        <p:spPr>
          <a:xfrm>
            <a:off x="6005146" y="1890346"/>
            <a:ext cx="5680564" cy="1138773"/>
          </a:xfrm>
          <a:prstGeom prst="rect">
            <a:avLst/>
          </a:prstGeom>
          <a:noFill/>
        </p:spPr>
        <p:txBody>
          <a:bodyPr wrap="square" rtlCol="0">
            <a:spAutoFit/>
          </a:bodyPr>
          <a:lstStyle/>
          <a:p>
            <a:r>
              <a:rPr lang="en-US" sz="3200" dirty="0">
                <a:solidFill>
                  <a:srgbClr val="502525"/>
                </a:solidFill>
                <a:latin typeface="Kamerik205 8" panose="020B0803030600020004" pitchFamily="34" charset="0"/>
              </a:rPr>
              <a:t>Azure API Management</a:t>
            </a:r>
          </a:p>
          <a:p>
            <a:r>
              <a:rPr lang="en-US" dirty="0">
                <a:solidFill>
                  <a:srgbClr val="383E12"/>
                </a:solidFill>
              </a:rPr>
              <a:t>Publish APIs to developers, partners, and employees securely and at scale</a:t>
            </a:r>
          </a:p>
        </p:txBody>
      </p:sp>
    </p:spTree>
    <p:extLst>
      <p:ext uri="{BB962C8B-B14F-4D97-AF65-F5344CB8AC3E}">
        <p14:creationId xmlns:p14="http://schemas.microsoft.com/office/powerpoint/2010/main" val="36039604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1A12EF-AC95-E9B0-4249-A5576224915D}"/>
              </a:ext>
            </a:extLst>
          </p:cNvPr>
          <p:cNvSpPr>
            <a:spLocks noGrp="1"/>
          </p:cNvSpPr>
          <p:nvPr>
            <p:ph type="title"/>
          </p:nvPr>
        </p:nvSpPr>
        <p:spPr/>
        <p:txBody>
          <a:bodyPr/>
          <a:lstStyle/>
          <a:p>
            <a:r>
              <a:rPr lang="en-US" dirty="0"/>
              <a:t>Manage APIs across clouds and on-premises</a:t>
            </a:r>
          </a:p>
        </p:txBody>
      </p:sp>
      <p:pic>
        <p:nvPicPr>
          <p:cNvPr id="6" name="Picture 5">
            <a:extLst>
              <a:ext uri="{FF2B5EF4-FFF2-40B4-BE49-F238E27FC236}">
                <a16:creationId xmlns:a16="http://schemas.microsoft.com/office/drawing/2014/main" id="{2E417A5F-3E78-5BAF-0A15-BDC61721B1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02766" y="1690688"/>
            <a:ext cx="8186467" cy="4609611"/>
          </a:xfrm>
          <a:prstGeom prst="rect">
            <a:avLst/>
          </a:prstGeom>
        </p:spPr>
      </p:pic>
    </p:spTree>
    <p:extLst>
      <p:ext uri="{BB962C8B-B14F-4D97-AF65-F5344CB8AC3E}">
        <p14:creationId xmlns:p14="http://schemas.microsoft.com/office/powerpoint/2010/main" val="24629882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2A9B4D-2AAD-8B1C-72DA-E19B3FC8AE4E}"/>
              </a:ext>
            </a:extLst>
          </p:cNvPr>
          <p:cNvSpPr>
            <a:spLocks noGrp="1"/>
          </p:cNvSpPr>
          <p:nvPr>
            <p:ph type="title"/>
          </p:nvPr>
        </p:nvSpPr>
        <p:spPr/>
        <p:txBody>
          <a:bodyPr/>
          <a:lstStyle/>
          <a:p>
            <a:r>
              <a:rPr lang="en-US" dirty="0"/>
              <a:t>Protect your resources</a:t>
            </a:r>
          </a:p>
        </p:txBody>
      </p:sp>
      <p:pic>
        <p:nvPicPr>
          <p:cNvPr id="5" name="Picture 4">
            <a:extLst>
              <a:ext uri="{FF2B5EF4-FFF2-40B4-BE49-F238E27FC236}">
                <a16:creationId xmlns:a16="http://schemas.microsoft.com/office/drawing/2014/main" id="{25866138-4757-7FBF-1E80-F60922F8177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166495" y="1690688"/>
            <a:ext cx="7859008" cy="4609611"/>
          </a:xfrm>
          <a:prstGeom prst="rect">
            <a:avLst/>
          </a:prstGeom>
        </p:spPr>
      </p:pic>
    </p:spTree>
    <p:extLst>
      <p:ext uri="{BB962C8B-B14F-4D97-AF65-F5344CB8AC3E}">
        <p14:creationId xmlns:p14="http://schemas.microsoft.com/office/powerpoint/2010/main" val="12911352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395CBA-D140-1392-6EBD-27EF9419DE75}"/>
              </a:ext>
            </a:extLst>
          </p:cNvPr>
          <p:cNvSpPr>
            <a:spLocks noGrp="1"/>
          </p:cNvSpPr>
          <p:nvPr>
            <p:ph type="title"/>
          </p:nvPr>
        </p:nvSpPr>
        <p:spPr/>
        <p:txBody>
          <a:bodyPr/>
          <a:lstStyle/>
          <a:p>
            <a:r>
              <a:rPr lang="en-US" dirty="0"/>
              <a:t>Accelerate your business</a:t>
            </a:r>
          </a:p>
        </p:txBody>
      </p:sp>
      <p:pic>
        <p:nvPicPr>
          <p:cNvPr id="5" name="Picture 4">
            <a:extLst>
              <a:ext uri="{FF2B5EF4-FFF2-40B4-BE49-F238E27FC236}">
                <a16:creationId xmlns:a16="http://schemas.microsoft.com/office/drawing/2014/main" id="{16C3614A-E0BA-6E00-9C00-BA6DA112ABE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002766" y="1690688"/>
            <a:ext cx="8186466" cy="4609611"/>
          </a:xfrm>
          <a:prstGeom prst="rect">
            <a:avLst/>
          </a:prstGeom>
        </p:spPr>
      </p:pic>
    </p:spTree>
    <p:extLst>
      <p:ext uri="{BB962C8B-B14F-4D97-AF65-F5344CB8AC3E}">
        <p14:creationId xmlns:p14="http://schemas.microsoft.com/office/powerpoint/2010/main" val="22868256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D8259D-AF41-D6F7-F6BB-6F6F24A1887A}"/>
              </a:ext>
            </a:extLst>
          </p:cNvPr>
          <p:cNvSpPr>
            <a:spLocks noGrp="1"/>
          </p:cNvSpPr>
          <p:nvPr>
            <p:ph type="title"/>
          </p:nvPr>
        </p:nvSpPr>
        <p:spPr/>
        <p:txBody>
          <a:bodyPr/>
          <a:lstStyle/>
          <a:p>
            <a:r>
              <a:rPr lang="en-US" dirty="0"/>
              <a:t>Improve API discoverability</a:t>
            </a:r>
          </a:p>
        </p:txBody>
      </p:sp>
      <p:pic>
        <p:nvPicPr>
          <p:cNvPr id="5" name="Picture 4">
            <a:extLst>
              <a:ext uri="{FF2B5EF4-FFF2-40B4-BE49-F238E27FC236}">
                <a16:creationId xmlns:a16="http://schemas.microsoft.com/office/drawing/2014/main" id="{314E6755-CDC3-76BD-53FD-F21D8DDCFD8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065739" y="1690688"/>
            <a:ext cx="8060521" cy="4609611"/>
          </a:xfrm>
          <a:prstGeom prst="rect">
            <a:avLst/>
          </a:prstGeom>
        </p:spPr>
      </p:pic>
    </p:spTree>
    <p:extLst>
      <p:ext uri="{BB962C8B-B14F-4D97-AF65-F5344CB8AC3E}">
        <p14:creationId xmlns:p14="http://schemas.microsoft.com/office/powerpoint/2010/main" val="4924393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05FAF-D876-450E-519F-8822D85C53EE}"/>
              </a:ext>
            </a:extLst>
          </p:cNvPr>
          <p:cNvSpPr txBox="1">
            <a:spLocks/>
          </p:cNvSpPr>
          <p:nvPr/>
        </p:nvSpPr>
        <p:spPr>
          <a:xfrm>
            <a:off x="286265" y="241558"/>
            <a:ext cx="11619470" cy="697556"/>
          </a:xfrm>
          <a:prstGeom prst="rect">
            <a:avLst/>
          </a:prstGeom>
        </p:spPr>
        <p:txBody>
          <a:bodyPr/>
          <a:lstStyle>
            <a:lvl1pPr algn="l" defTabSz="914400" rtl="0" eaLnBrk="1" latinLnBrk="0" hangingPunct="1">
              <a:lnSpc>
                <a:spcPct val="90000"/>
              </a:lnSpc>
              <a:spcBef>
                <a:spcPct val="0"/>
              </a:spcBef>
              <a:buNone/>
              <a:defRPr sz="4400" kern="1200">
                <a:solidFill>
                  <a:srgbClr val="502525"/>
                </a:solidFill>
                <a:latin typeface="Kamerik205 8" panose="020B0803030600020004" pitchFamily="34" charset="0"/>
                <a:ea typeface="+mj-ea"/>
                <a:cs typeface="+mj-cs"/>
              </a:defRPr>
            </a:lvl1pPr>
          </a:lstStyle>
          <a:p>
            <a:r>
              <a:rPr lang="en-US"/>
              <a:t>Who is Chad Green?</a:t>
            </a:r>
            <a:endParaRPr lang="en-US" dirty="0"/>
          </a:p>
        </p:txBody>
      </p:sp>
      <p:pic>
        <p:nvPicPr>
          <p:cNvPr id="3" name="Picture 2">
            <a:extLst>
              <a:ext uri="{FF2B5EF4-FFF2-40B4-BE49-F238E27FC236}">
                <a16:creationId xmlns:a16="http://schemas.microsoft.com/office/drawing/2014/main" id="{2AFD0BBD-5F21-64C4-465B-E8536970CA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50751" y="0"/>
            <a:ext cx="5141249" cy="6858000"/>
          </a:xfrm>
          <a:prstGeom prst="rect">
            <a:avLst/>
          </a:prstGeom>
        </p:spPr>
      </p:pic>
      <p:sp>
        <p:nvSpPr>
          <p:cNvPr id="4" name="Content Placeholder 2">
            <a:extLst>
              <a:ext uri="{FF2B5EF4-FFF2-40B4-BE49-F238E27FC236}">
                <a16:creationId xmlns:a16="http://schemas.microsoft.com/office/drawing/2014/main" id="{20C8CA32-8894-806F-4984-9228F6D0FCE7}"/>
              </a:ext>
            </a:extLst>
          </p:cNvPr>
          <p:cNvSpPr txBox="1">
            <a:spLocks/>
          </p:cNvSpPr>
          <p:nvPr/>
        </p:nvSpPr>
        <p:spPr>
          <a:xfrm>
            <a:off x="765175" y="1638152"/>
            <a:ext cx="6177967" cy="359612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dirty="0">
                <a:solidFill>
                  <a:schemeClr val="tx1"/>
                </a:solidFill>
              </a:rPr>
              <a:t>chadgreen@chadgreen.com</a:t>
            </a:r>
          </a:p>
          <a:p>
            <a:pPr marL="0" indent="0">
              <a:buFont typeface="Arial" panose="020B0604020202020204" pitchFamily="34" charset="0"/>
              <a:buNone/>
            </a:pPr>
            <a:r>
              <a:rPr lang="en-US" sz="4000" dirty="0">
                <a:solidFill>
                  <a:schemeClr val="tx1"/>
                </a:solidFill>
              </a:rPr>
              <a:t>TaleLearnCode</a:t>
            </a:r>
          </a:p>
          <a:p>
            <a:pPr marL="0" indent="0">
              <a:buFont typeface="Arial" panose="020B0604020202020204" pitchFamily="34" charset="0"/>
              <a:buNone/>
            </a:pPr>
            <a:r>
              <a:rPr lang="en-US" sz="4000" dirty="0">
                <a:solidFill>
                  <a:schemeClr val="tx1"/>
                </a:solidFill>
              </a:rPr>
              <a:t>ChadGreen.com</a:t>
            </a:r>
          </a:p>
          <a:p>
            <a:pPr marL="0" indent="0">
              <a:buFont typeface="Arial" panose="020B0604020202020204" pitchFamily="34" charset="0"/>
              <a:buNone/>
            </a:pPr>
            <a:r>
              <a:rPr lang="en-US" sz="4000" dirty="0" err="1">
                <a:solidFill>
                  <a:schemeClr val="tx1"/>
                </a:solidFill>
              </a:rPr>
              <a:t>ChadGreen</a:t>
            </a:r>
            <a:r>
              <a:rPr lang="en-US" sz="4000" dirty="0">
                <a:solidFill>
                  <a:schemeClr val="tx1"/>
                </a:solidFill>
              </a:rPr>
              <a:t> &amp; TaleLearnCode</a:t>
            </a:r>
          </a:p>
          <a:p>
            <a:pPr marL="0" indent="0">
              <a:buFont typeface="Arial" panose="020B0604020202020204" pitchFamily="34" charset="0"/>
              <a:buNone/>
            </a:pPr>
            <a:r>
              <a:rPr lang="en-US" sz="4000" dirty="0" err="1">
                <a:solidFill>
                  <a:schemeClr val="tx1"/>
                </a:solidFill>
              </a:rPr>
              <a:t>ChadwickEGreen</a:t>
            </a:r>
            <a:endParaRPr lang="en-US" sz="4000" dirty="0">
              <a:solidFill>
                <a:schemeClr val="tx1"/>
              </a:solidFill>
            </a:endParaRPr>
          </a:p>
        </p:txBody>
      </p:sp>
      <p:pic>
        <p:nvPicPr>
          <p:cNvPr id="5" name="Picture 4">
            <a:extLst>
              <a:ext uri="{FF2B5EF4-FFF2-40B4-BE49-F238E27FC236}">
                <a16:creationId xmlns:a16="http://schemas.microsoft.com/office/drawing/2014/main" id="{5CDA0192-379B-7460-72B3-0EAFFFD83356}"/>
              </a:ext>
            </a:extLst>
          </p:cNvPr>
          <p:cNvPicPr>
            <a:picLocks noChangeAspect="1"/>
          </p:cNvPicPr>
          <p:nvPr/>
        </p:nvPicPr>
        <p:blipFill>
          <a:blip r:embed="rId3">
            <a:duotone>
              <a:prstClr val="black"/>
              <a:srgbClr val="502525">
                <a:tint val="45000"/>
                <a:satMod val="400000"/>
              </a:srgbClr>
            </a:duotone>
            <a:extLst>
              <a:ext uri="{28A0092B-C50C-407E-A947-70E740481C1C}">
                <a14:useLocalDpi xmlns:a14="http://schemas.microsoft.com/office/drawing/2010/main" val="0"/>
              </a:ext>
            </a:extLst>
          </a:blip>
          <a:stretch>
            <a:fillRect/>
          </a:stretch>
        </p:blipFill>
        <p:spPr>
          <a:xfrm>
            <a:off x="275197" y="1776928"/>
            <a:ext cx="489978" cy="450483"/>
          </a:xfrm>
          <a:prstGeom prst="rect">
            <a:avLst/>
          </a:prstGeom>
        </p:spPr>
      </p:pic>
      <p:pic>
        <p:nvPicPr>
          <p:cNvPr id="6" name="Picture 5">
            <a:extLst>
              <a:ext uri="{FF2B5EF4-FFF2-40B4-BE49-F238E27FC236}">
                <a16:creationId xmlns:a16="http://schemas.microsoft.com/office/drawing/2014/main" id="{CE88E367-BAFB-5C30-520A-8DCDC62D3B58}"/>
              </a:ext>
            </a:extLst>
          </p:cNvPr>
          <p:cNvPicPr>
            <a:picLocks noChangeAspect="1"/>
          </p:cNvPicPr>
          <p:nvPr/>
        </p:nvPicPr>
        <p:blipFill>
          <a:blip r:embed="rId4">
            <a:duotone>
              <a:prstClr val="black"/>
              <a:srgbClr val="502525">
                <a:tint val="45000"/>
                <a:satMod val="400000"/>
              </a:srgbClr>
            </a:duotone>
            <a:extLst>
              <a:ext uri="{28A0092B-C50C-407E-A947-70E740481C1C}">
                <a14:useLocalDpi xmlns:a14="http://schemas.microsoft.com/office/drawing/2010/main" val="0"/>
              </a:ext>
            </a:extLst>
          </a:blip>
          <a:stretch>
            <a:fillRect/>
          </a:stretch>
        </p:blipFill>
        <p:spPr>
          <a:xfrm>
            <a:off x="261786" y="2435063"/>
            <a:ext cx="480742" cy="480742"/>
          </a:xfrm>
          <a:prstGeom prst="rect">
            <a:avLst/>
          </a:prstGeom>
        </p:spPr>
      </p:pic>
      <p:pic>
        <p:nvPicPr>
          <p:cNvPr id="7" name="Picture 6">
            <a:extLst>
              <a:ext uri="{FF2B5EF4-FFF2-40B4-BE49-F238E27FC236}">
                <a16:creationId xmlns:a16="http://schemas.microsoft.com/office/drawing/2014/main" id="{1ECD6D15-9D2F-0A66-E91E-65F3423E5043}"/>
              </a:ext>
            </a:extLst>
          </p:cNvPr>
          <p:cNvPicPr>
            <a:picLocks noChangeAspect="1"/>
          </p:cNvPicPr>
          <p:nvPr/>
        </p:nvPicPr>
        <p:blipFill>
          <a:blip r:embed="rId5">
            <a:duotone>
              <a:prstClr val="black"/>
              <a:srgbClr val="502525">
                <a:tint val="45000"/>
                <a:satMod val="400000"/>
              </a:srgbClr>
            </a:duotone>
            <a:extLst>
              <a:ext uri="{28A0092B-C50C-407E-A947-70E740481C1C}">
                <a14:useLocalDpi xmlns:a14="http://schemas.microsoft.com/office/drawing/2010/main" val="0"/>
              </a:ext>
            </a:extLst>
          </a:blip>
          <a:stretch>
            <a:fillRect/>
          </a:stretch>
        </p:blipFill>
        <p:spPr>
          <a:xfrm>
            <a:off x="261786" y="3011339"/>
            <a:ext cx="489978" cy="489978"/>
          </a:xfrm>
          <a:prstGeom prst="rect">
            <a:avLst/>
          </a:prstGeom>
          <a:ln>
            <a:noFill/>
          </a:ln>
        </p:spPr>
      </p:pic>
      <p:pic>
        <p:nvPicPr>
          <p:cNvPr id="8" name="Picture 7">
            <a:extLst>
              <a:ext uri="{FF2B5EF4-FFF2-40B4-BE49-F238E27FC236}">
                <a16:creationId xmlns:a16="http://schemas.microsoft.com/office/drawing/2014/main" id="{8AE915DC-6A09-6344-0597-A3B03135AADC}"/>
              </a:ext>
            </a:extLst>
          </p:cNvPr>
          <p:cNvPicPr>
            <a:picLocks noChangeAspect="1"/>
          </p:cNvPicPr>
          <p:nvPr/>
        </p:nvPicPr>
        <p:blipFill>
          <a:blip r:embed="rId6">
            <a:duotone>
              <a:prstClr val="black"/>
              <a:srgbClr val="502525">
                <a:tint val="45000"/>
                <a:satMod val="400000"/>
              </a:srgbClr>
            </a:duotone>
            <a:extLst>
              <a:ext uri="{28A0092B-C50C-407E-A947-70E740481C1C}">
                <a14:useLocalDpi xmlns:a14="http://schemas.microsoft.com/office/drawing/2010/main" val="0"/>
              </a:ext>
            </a:extLst>
          </a:blip>
          <a:stretch>
            <a:fillRect/>
          </a:stretch>
        </p:blipFill>
        <p:spPr>
          <a:xfrm>
            <a:off x="261786" y="3727672"/>
            <a:ext cx="480742" cy="480742"/>
          </a:xfrm>
          <a:prstGeom prst="rect">
            <a:avLst/>
          </a:prstGeom>
        </p:spPr>
      </p:pic>
      <p:pic>
        <p:nvPicPr>
          <p:cNvPr id="9" name="Picture 8">
            <a:extLst>
              <a:ext uri="{FF2B5EF4-FFF2-40B4-BE49-F238E27FC236}">
                <a16:creationId xmlns:a16="http://schemas.microsoft.com/office/drawing/2014/main" id="{00E6305E-FEBE-5E24-4787-A765B51CDA22}"/>
              </a:ext>
            </a:extLst>
          </p:cNvPr>
          <p:cNvPicPr>
            <a:picLocks noChangeAspect="1"/>
          </p:cNvPicPr>
          <p:nvPr/>
        </p:nvPicPr>
        <p:blipFill>
          <a:blip r:embed="rId7">
            <a:duotone>
              <a:prstClr val="black"/>
              <a:srgbClr val="502525">
                <a:tint val="45000"/>
                <a:satMod val="400000"/>
              </a:srgbClr>
            </a:duotone>
            <a:extLst>
              <a:ext uri="{28A0092B-C50C-407E-A947-70E740481C1C}">
                <a14:useLocalDpi xmlns:a14="http://schemas.microsoft.com/office/drawing/2010/main" val="0"/>
              </a:ext>
            </a:extLst>
          </a:blip>
          <a:stretch>
            <a:fillRect/>
          </a:stretch>
        </p:blipFill>
        <p:spPr>
          <a:xfrm>
            <a:off x="274711" y="4365792"/>
            <a:ext cx="445655" cy="445655"/>
          </a:xfrm>
          <a:prstGeom prst="rect">
            <a:avLst/>
          </a:prstGeom>
        </p:spPr>
      </p:pic>
      <p:pic>
        <p:nvPicPr>
          <p:cNvPr id="10" name="Picture 9">
            <a:extLst>
              <a:ext uri="{FF2B5EF4-FFF2-40B4-BE49-F238E27FC236}">
                <a16:creationId xmlns:a16="http://schemas.microsoft.com/office/drawing/2014/main" id="{E2B877F6-E172-A051-5FCF-FC03AC6A9C8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72151" y="5171221"/>
            <a:ext cx="2289053" cy="923546"/>
          </a:xfrm>
          <a:prstGeom prst="rect">
            <a:avLst/>
          </a:prstGeom>
        </p:spPr>
      </p:pic>
    </p:spTree>
    <p:extLst>
      <p:ext uri="{BB962C8B-B14F-4D97-AF65-F5344CB8AC3E}">
        <p14:creationId xmlns:p14="http://schemas.microsoft.com/office/powerpoint/2010/main" val="6249972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F7087E-E8BD-0F53-0DBB-DDD171F12C14}"/>
              </a:ext>
            </a:extLst>
          </p:cNvPr>
          <p:cNvSpPr>
            <a:spLocks noGrp="1"/>
          </p:cNvSpPr>
          <p:nvPr>
            <p:ph type="title"/>
          </p:nvPr>
        </p:nvSpPr>
        <p:spPr/>
        <p:txBody>
          <a:bodyPr/>
          <a:lstStyle/>
          <a:p>
            <a:r>
              <a:rPr lang="en-US" dirty="0"/>
              <a:t>Transform existing services</a:t>
            </a:r>
          </a:p>
        </p:txBody>
      </p:sp>
      <p:pic>
        <p:nvPicPr>
          <p:cNvPr id="5" name="Picture 4">
            <a:extLst>
              <a:ext uri="{FF2B5EF4-FFF2-40B4-BE49-F238E27FC236}">
                <a16:creationId xmlns:a16="http://schemas.microsoft.com/office/drawing/2014/main" id="{7836FE5F-3D0F-D48E-D605-5FAB3077828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065739" y="1690688"/>
            <a:ext cx="8060521" cy="4609611"/>
          </a:xfrm>
          <a:prstGeom prst="rect">
            <a:avLst/>
          </a:prstGeom>
        </p:spPr>
      </p:pic>
    </p:spTree>
    <p:extLst>
      <p:ext uri="{BB962C8B-B14F-4D97-AF65-F5344CB8AC3E}">
        <p14:creationId xmlns:p14="http://schemas.microsoft.com/office/powerpoint/2010/main" val="37973320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618A53-CE65-E438-890E-80B6D836676B}"/>
              </a:ext>
            </a:extLst>
          </p:cNvPr>
          <p:cNvSpPr>
            <a:spLocks noGrp="1"/>
          </p:cNvSpPr>
          <p:nvPr>
            <p:ph type="title"/>
          </p:nvPr>
        </p:nvSpPr>
        <p:spPr/>
        <p:txBody>
          <a:bodyPr/>
          <a:lstStyle/>
          <a:p>
            <a:r>
              <a:rPr lang="en-US" dirty="0"/>
              <a:t>Secure your APIs</a:t>
            </a:r>
          </a:p>
        </p:txBody>
      </p:sp>
      <p:pic>
        <p:nvPicPr>
          <p:cNvPr id="5" name="Picture 4">
            <a:extLst>
              <a:ext uri="{FF2B5EF4-FFF2-40B4-BE49-F238E27FC236}">
                <a16:creationId xmlns:a16="http://schemas.microsoft.com/office/drawing/2014/main" id="{6A339F1C-A3A6-A664-13ED-661B3AF0BCB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054697" y="1690688"/>
            <a:ext cx="8082605" cy="4609611"/>
          </a:xfrm>
          <a:prstGeom prst="rect">
            <a:avLst/>
          </a:prstGeom>
        </p:spPr>
      </p:pic>
    </p:spTree>
    <p:extLst>
      <p:ext uri="{BB962C8B-B14F-4D97-AF65-F5344CB8AC3E}">
        <p14:creationId xmlns:p14="http://schemas.microsoft.com/office/powerpoint/2010/main" val="42359773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DB18ED-307A-05CB-1D59-13CC531D4FC8}"/>
              </a:ext>
            </a:extLst>
          </p:cNvPr>
          <p:cNvSpPr>
            <a:spLocks noGrp="1"/>
          </p:cNvSpPr>
          <p:nvPr>
            <p:ph type="title"/>
          </p:nvPr>
        </p:nvSpPr>
        <p:spPr/>
        <p:txBody>
          <a:bodyPr/>
          <a:lstStyle/>
          <a:p>
            <a:r>
              <a:rPr lang="en-US" dirty="0"/>
              <a:t>Demo Time</a:t>
            </a:r>
          </a:p>
        </p:txBody>
      </p:sp>
      <p:sp>
        <p:nvSpPr>
          <p:cNvPr id="3" name="Text Placeholder 2">
            <a:extLst>
              <a:ext uri="{FF2B5EF4-FFF2-40B4-BE49-F238E27FC236}">
                <a16:creationId xmlns:a16="http://schemas.microsoft.com/office/drawing/2014/main" id="{3AD8DFF5-A0D8-F084-55EB-11F70B2A820A}"/>
              </a:ext>
            </a:extLst>
          </p:cNvPr>
          <p:cNvSpPr>
            <a:spLocks noGrp="1"/>
          </p:cNvSpPr>
          <p:nvPr>
            <p:ph type="body" idx="1"/>
          </p:nvPr>
        </p:nvSpPr>
        <p:spPr/>
        <p:txBody>
          <a:bodyPr/>
          <a:lstStyle/>
          <a:p>
            <a:r>
              <a:rPr lang="en-US" dirty="0"/>
              <a:t>File New: Build a Fully-Managed and Documented API</a:t>
            </a:r>
          </a:p>
        </p:txBody>
      </p:sp>
    </p:spTree>
    <p:extLst>
      <p:ext uri="{BB962C8B-B14F-4D97-AF65-F5344CB8AC3E}">
        <p14:creationId xmlns:p14="http://schemas.microsoft.com/office/powerpoint/2010/main" val="9940927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6784E3-4311-3DB5-0E31-E2901E5D3F48}"/>
              </a:ext>
            </a:extLst>
          </p:cNvPr>
          <p:cNvSpPr>
            <a:spLocks noGrp="1"/>
          </p:cNvSpPr>
          <p:nvPr>
            <p:ph type="title"/>
          </p:nvPr>
        </p:nvSpPr>
        <p:spPr/>
        <p:txBody>
          <a:bodyPr/>
          <a:lstStyle/>
          <a:p>
            <a:r>
              <a:rPr lang="en-US" dirty="0"/>
              <a:t>Demonstration</a:t>
            </a:r>
          </a:p>
        </p:txBody>
      </p:sp>
      <p:sp>
        <p:nvSpPr>
          <p:cNvPr id="3" name="Content Placeholder 2">
            <a:extLst>
              <a:ext uri="{FF2B5EF4-FFF2-40B4-BE49-F238E27FC236}">
                <a16:creationId xmlns:a16="http://schemas.microsoft.com/office/drawing/2014/main" id="{4FFB7762-AD31-63E3-14D7-5FBAF7C55634}"/>
              </a:ext>
            </a:extLst>
          </p:cNvPr>
          <p:cNvSpPr>
            <a:spLocks noGrp="1"/>
          </p:cNvSpPr>
          <p:nvPr>
            <p:ph idx="1"/>
          </p:nvPr>
        </p:nvSpPr>
        <p:spPr/>
        <p:txBody>
          <a:bodyPr/>
          <a:lstStyle/>
          <a:p>
            <a:r>
              <a:rPr lang="en-US" dirty="0"/>
              <a:t>Create an Azure API Management instance</a:t>
            </a:r>
          </a:p>
          <a:p>
            <a:endParaRPr lang="en-US" dirty="0"/>
          </a:p>
        </p:txBody>
      </p:sp>
    </p:spTree>
    <p:extLst>
      <p:ext uri="{BB962C8B-B14F-4D97-AF65-F5344CB8AC3E}">
        <p14:creationId xmlns:p14="http://schemas.microsoft.com/office/powerpoint/2010/main" val="274617555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05FAF-D876-450E-519F-8822D85C53EE}"/>
              </a:ext>
            </a:extLst>
          </p:cNvPr>
          <p:cNvSpPr txBox="1">
            <a:spLocks/>
          </p:cNvSpPr>
          <p:nvPr/>
        </p:nvSpPr>
        <p:spPr>
          <a:xfrm>
            <a:off x="286265" y="241558"/>
            <a:ext cx="11619470" cy="697556"/>
          </a:xfrm>
          <a:prstGeom prst="rect">
            <a:avLst/>
          </a:prstGeom>
        </p:spPr>
        <p:txBody>
          <a:bodyPr/>
          <a:lstStyle>
            <a:lvl1pPr algn="l" defTabSz="914400" rtl="0" eaLnBrk="1" latinLnBrk="0" hangingPunct="1">
              <a:lnSpc>
                <a:spcPct val="90000"/>
              </a:lnSpc>
              <a:spcBef>
                <a:spcPct val="0"/>
              </a:spcBef>
              <a:buNone/>
              <a:defRPr sz="4400" kern="1200">
                <a:solidFill>
                  <a:srgbClr val="502525"/>
                </a:solidFill>
                <a:latin typeface="Kamerik205 8" panose="020B0803030600020004" pitchFamily="34" charset="0"/>
                <a:ea typeface="+mj-ea"/>
                <a:cs typeface="+mj-cs"/>
              </a:defRPr>
            </a:lvl1pPr>
          </a:lstStyle>
          <a:p>
            <a:r>
              <a:rPr lang="en-US" dirty="0"/>
              <a:t>Questions?</a:t>
            </a:r>
          </a:p>
        </p:txBody>
      </p:sp>
      <p:sp>
        <p:nvSpPr>
          <p:cNvPr id="4" name="Content Placeholder 2">
            <a:extLst>
              <a:ext uri="{FF2B5EF4-FFF2-40B4-BE49-F238E27FC236}">
                <a16:creationId xmlns:a16="http://schemas.microsoft.com/office/drawing/2014/main" id="{20C8CA32-8894-806F-4984-9228F6D0FCE7}"/>
              </a:ext>
            </a:extLst>
          </p:cNvPr>
          <p:cNvSpPr txBox="1">
            <a:spLocks/>
          </p:cNvSpPr>
          <p:nvPr/>
        </p:nvSpPr>
        <p:spPr>
          <a:xfrm>
            <a:off x="765175" y="1638152"/>
            <a:ext cx="6177967" cy="359612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dirty="0">
                <a:solidFill>
                  <a:schemeClr val="tx1"/>
                </a:solidFill>
              </a:rPr>
              <a:t>chadgreen@chadgreen.com</a:t>
            </a:r>
          </a:p>
          <a:p>
            <a:pPr marL="0" indent="0">
              <a:buFont typeface="Arial" panose="020B0604020202020204" pitchFamily="34" charset="0"/>
              <a:buNone/>
            </a:pPr>
            <a:r>
              <a:rPr lang="en-US" sz="4000" dirty="0">
                <a:solidFill>
                  <a:schemeClr val="tx1"/>
                </a:solidFill>
              </a:rPr>
              <a:t>TaleLearnCode</a:t>
            </a:r>
          </a:p>
          <a:p>
            <a:pPr marL="0" indent="0">
              <a:buFont typeface="Arial" panose="020B0604020202020204" pitchFamily="34" charset="0"/>
              <a:buNone/>
            </a:pPr>
            <a:r>
              <a:rPr lang="en-US" sz="4000" dirty="0">
                <a:solidFill>
                  <a:schemeClr val="tx1"/>
                </a:solidFill>
              </a:rPr>
              <a:t>ChadGreen.com</a:t>
            </a:r>
          </a:p>
          <a:p>
            <a:pPr marL="0" indent="0">
              <a:buFont typeface="Arial" panose="020B0604020202020204" pitchFamily="34" charset="0"/>
              <a:buNone/>
            </a:pPr>
            <a:r>
              <a:rPr lang="en-US" sz="4000" dirty="0" err="1">
                <a:solidFill>
                  <a:schemeClr val="tx1"/>
                </a:solidFill>
              </a:rPr>
              <a:t>ChadGreen</a:t>
            </a:r>
            <a:r>
              <a:rPr lang="en-US" sz="4000" dirty="0">
                <a:solidFill>
                  <a:schemeClr val="tx1"/>
                </a:solidFill>
              </a:rPr>
              <a:t> &amp; TaleLearnCode</a:t>
            </a:r>
          </a:p>
          <a:p>
            <a:pPr marL="0" indent="0">
              <a:buFont typeface="Arial" panose="020B0604020202020204" pitchFamily="34" charset="0"/>
              <a:buNone/>
            </a:pPr>
            <a:r>
              <a:rPr lang="en-US" sz="4000" dirty="0" err="1">
                <a:solidFill>
                  <a:schemeClr val="tx1"/>
                </a:solidFill>
              </a:rPr>
              <a:t>ChadwickEGreen</a:t>
            </a:r>
            <a:endParaRPr lang="en-US" sz="4000" dirty="0">
              <a:solidFill>
                <a:schemeClr val="tx1"/>
              </a:solidFill>
            </a:endParaRPr>
          </a:p>
        </p:txBody>
      </p:sp>
      <p:pic>
        <p:nvPicPr>
          <p:cNvPr id="5" name="Picture 4">
            <a:extLst>
              <a:ext uri="{FF2B5EF4-FFF2-40B4-BE49-F238E27FC236}">
                <a16:creationId xmlns:a16="http://schemas.microsoft.com/office/drawing/2014/main" id="{5CDA0192-379B-7460-72B3-0EAFFFD83356}"/>
              </a:ext>
            </a:extLst>
          </p:cNvPr>
          <p:cNvPicPr>
            <a:picLocks noChangeAspect="1"/>
          </p:cNvPicPr>
          <p:nvPr/>
        </p:nvPicPr>
        <p:blipFill>
          <a:blip r:embed="rId3">
            <a:duotone>
              <a:prstClr val="black"/>
              <a:srgbClr val="502525">
                <a:tint val="45000"/>
                <a:satMod val="400000"/>
              </a:srgbClr>
            </a:duotone>
            <a:extLst>
              <a:ext uri="{28A0092B-C50C-407E-A947-70E740481C1C}">
                <a14:useLocalDpi xmlns:a14="http://schemas.microsoft.com/office/drawing/2010/main" val="0"/>
              </a:ext>
            </a:extLst>
          </a:blip>
          <a:stretch>
            <a:fillRect/>
          </a:stretch>
        </p:blipFill>
        <p:spPr>
          <a:xfrm>
            <a:off x="275197" y="1776928"/>
            <a:ext cx="489978" cy="450483"/>
          </a:xfrm>
          <a:prstGeom prst="rect">
            <a:avLst/>
          </a:prstGeom>
        </p:spPr>
      </p:pic>
      <p:pic>
        <p:nvPicPr>
          <p:cNvPr id="6" name="Picture 5">
            <a:extLst>
              <a:ext uri="{FF2B5EF4-FFF2-40B4-BE49-F238E27FC236}">
                <a16:creationId xmlns:a16="http://schemas.microsoft.com/office/drawing/2014/main" id="{CE88E367-BAFB-5C30-520A-8DCDC62D3B58}"/>
              </a:ext>
            </a:extLst>
          </p:cNvPr>
          <p:cNvPicPr>
            <a:picLocks noChangeAspect="1"/>
          </p:cNvPicPr>
          <p:nvPr/>
        </p:nvPicPr>
        <p:blipFill>
          <a:blip r:embed="rId4">
            <a:duotone>
              <a:prstClr val="black"/>
              <a:srgbClr val="502525">
                <a:tint val="45000"/>
                <a:satMod val="400000"/>
              </a:srgbClr>
            </a:duotone>
            <a:extLst>
              <a:ext uri="{28A0092B-C50C-407E-A947-70E740481C1C}">
                <a14:useLocalDpi xmlns:a14="http://schemas.microsoft.com/office/drawing/2010/main" val="0"/>
              </a:ext>
            </a:extLst>
          </a:blip>
          <a:stretch>
            <a:fillRect/>
          </a:stretch>
        </p:blipFill>
        <p:spPr>
          <a:xfrm>
            <a:off x="261786" y="2435063"/>
            <a:ext cx="480742" cy="480742"/>
          </a:xfrm>
          <a:prstGeom prst="rect">
            <a:avLst/>
          </a:prstGeom>
        </p:spPr>
      </p:pic>
      <p:pic>
        <p:nvPicPr>
          <p:cNvPr id="7" name="Picture 6">
            <a:extLst>
              <a:ext uri="{FF2B5EF4-FFF2-40B4-BE49-F238E27FC236}">
                <a16:creationId xmlns:a16="http://schemas.microsoft.com/office/drawing/2014/main" id="{1ECD6D15-9D2F-0A66-E91E-65F3423E5043}"/>
              </a:ext>
            </a:extLst>
          </p:cNvPr>
          <p:cNvPicPr>
            <a:picLocks noChangeAspect="1"/>
          </p:cNvPicPr>
          <p:nvPr/>
        </p:nvPicPr>
        <p:blipFill>
          <a:blip r:embed="rId5">
            <a:duotone>
              <a:prstClr val="black"/>
              <a:srgbClr val="502525">
                <a:tint val="45000"/>
                <a:satMod val="400000"/>
              </a:srgbClr>
            </a:duotone>
            <a:extLst>
              <a:ext uri="{28A0092B-C50C-407E-A947-70E740481C1C}">
                <a14:useLocalDpi xmlns:a14="http://schemas.microsoft.com/office/drawing/2010/main" val="0"/>
              </a:ext>
            </a:extLst>
          </a:blip>
          <a:stretch>
            <a:fillRect/>
          </a:stretch>
        </p:blipFill>
        <p:spPr>
          <a:xfrm>
            <a:off x="261786" y="3011339"/>
            <a:ext cx="489978" cy="489978"/>
          </a:xfrm>
          <a:prstGeom prst="rect">
            <a:avLst/>
          </a:prstGeom>
          <a:ln>
            <a:noFill/>
          </a:ln>
        </p:spPr>
      </p:pic>
      <p:pic>
        <p:nvPicPr>
          <p:cNvPr id="8" name="Picture 7">
            <a:extLst>
              <a:ext uri="{FF2B5EF4-FFF2-40B4-BE49-F238E27FC236}">
                <a16:creationId xmlns:a16="http://schemas.microsoft.com/office/drawing/2014/main" id="{8AE915DC-6A09-6344-0597-A3B03135AADC}"/>
              </a:ext>
            </a:extLst>
          </p:cNvPr>
          <p:cNvPicPr>
            <a:picLocks noChangeAspect="1"/>
          </p:cNvPicPr>
          <p:nvPr/>
        </p:nvPicPr>
        <p:blipFill>
          <a:blip r:embed="rId6">
            <a:duotone>
              <a:prstClr val="black"/>
              <a:srgbClr val="502525">
                <a:tint val="45000"/>
                <a:satMod val="400000"/>
              </a:srgbClr>
            </a:duotone>
            <a:extLst>
              <a:ext uri="{28A0092B-C50C-407E-A947-70E740481C1C}">
                <a14:useLocalDpi xmlns:a14="http://schemas.microsoft.com/office/drawing/2010/main" val="0"/>
              </a:ext>
            </a:extLst>
          </a:blip>
          <a:stretch>
            <a:fillRect/>
          </a:stretch>
        </p:blipFill>
        <p:spPr>
          <a:xfrm>
            <a:off x="261786" y="3727672"/>
            <a:ext cx="480742" cy="480742"/>
          </a:xfrm>
          <a:prstGeom prst="rect">
            <a:avLst/>
          </a:prstGeom>
        </p:spPr>
      </p:pic>
      <p:pic>
        <p:nvPicPr>
          <p:cNvPr id="9" name="Picture 8">
            <a:extLst>
              <a:ext uri="{FF2B5EF4-FFF2-40B4-BE49-F238E27FC236}">
                <a16:creationId xmlns:a16="http://schemas.microsoft.com/office/drawing/2014/main" id="{00E6305E-FEBE-5E24-4787-A765B51CDA22}"/>
              </a:ext>
            </a:extLst>
          </p:cNvPr>
          <p:cNvPicPr>
            <a:picLocks noChangeAspect="1"/>
          </p:cNvPicPr>
          <p:nvPr/>
        </p:nvPicPr>
        <p:blipFill>
          <a:blip r:embed="rId7">
            <a:duotone>
              <a:prstClr val="black"/>
              <a:srgbClr val="502525">
                <a:tint val="45000"/>
                <a:satMod val="400000"/>
              </a:srgbClr>
            </a:duotone>
            <a:extLst>
              <a:ext uri="{28A0092B-C50C-407E-A947-70E740481C1C}">
                <a14:useLocalDpi xmlns:a14="http://schemas.microsoft.com/office/drawing/2010/main" val="0"/>
              </a:ext>
            </a:extLst>
          </a:blip>
          <a:stretch>
            <a:fillRect/>
          </a:stretch>
        </p:blipFill>
        <p:spPr>
          <a:xfrm>
            <a:off x="274711" y="4365792"/>
            <a:ext cx="445655" cy="445655"/>
          </a:xfrm>
          <a:prstGeom prst="rect">
            <a:avLst/>
          </a:prstGeom>
        </p:spPr>
      </p:pic>
      <p:pic>
        <p:nvPicPr>
          <p:cNvPr id="12" name="Picture 11">
            <a:extLst>
              <a:ext uri="{FF2B5EF4-FFF2-40B4-BE49-F238E27FC236}">
                <a16:creationId xmlns:a16="http://schemas.microsoft.com/office/drawing/2014/main" id="{167B6B7B-EEC4-EC01-C5C1-B2881D5E635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256583" y="847235"/>
            <a:ext cx="4818185" cy="4818185"/>
          </a:xfrm>
          <a:prstGeom prst="rect">
            <a:avLst/>
          </a:prstGeom>
        </p:spPr>
      </p:pic>
    </p:spTree>
    <p:extLst>
      <p:ext uri="{BB962C8B-B14F-4D97-AF65-F5344CB8AC3E}">
        <p14:creationId xmlns:p14="http://schemas.microsoft.com/office/powerpoint/2010/main" val="6977473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88BE0-5484-C804-5DF0-6321F64BD7A3}"/>
              </a:ext>
            </a:extLst>
          </p:cNvPr>
          <p:cNvSpPr>
            <a:spLocks noGrp="1"/>
          </p:cNvSpPr>
          <p:nvPr>
            <p:ph type="title"/>
          </p:nvPr>
        </p:nvSpPr>
        <p:spPr/>
        <p:txBody>
          <a:bodyPr/>
          <a:lstStyle/>
          <a:p>
            <a:r>
              <a:rPr lang="en-US" dirty="0"/>
              <a:t>API Management Basics</a:t>
            </a:r>
            <a:br>
              <a:rPr lang="en-US" dirty="0"/>
            </a:br>
            <a:r>
              <a:rPr lang="en-US" sz="4000" dirty="0"/>
              <a:t>(Not Azure API Management Basics)</a:t>
            </a:r>
            <a:endParaRPr lang="en-US" dirty="0"/>
          </a:p>
        </p:txBody>
      </p:sp>
      <p:sp>
        <p:nvSpPr>
          <p:cNvPr id="3" name="Text Placeholder 2">
            <a:extLst>
              <a:ext uri="{FF2B5EF4-FFF2-40B4-BE49-F238E27FC236}">
                <a16:creationId xmlns:a16="http://schemas.microsoft.com/office/drawing/2014/main" id="{C0EF7CC2-BA09-5207-3896-64FF4AD8C121}"/>
              </a:ext>
            </a:extLst>
          </p:cNvPr>
          <p:cNvSpPr>
            <a:spLocks noGrp="1"/>
          </p:cNvSpPr>
          <p:nvPr>
            <p:ph type="body" idx="1"/>
          </p:nvPr>
        </p:nvSpPr>
        <p:spPr/>
        <p:txBody>
          <a:bodyPr/>
          <a:lstStyle/>
          <a:p>
            <a:r>
              <a:rPr lang="en-US" dirty="0"/>
              <a:t>File New: Build a Fully-Managed and Documented API</a:t>
            </a:r>
          </a:p>
        </p:txBody>
      </p:sp>
    </p:spTree>
    <p:extLst>
      <p:ext uri="{BB962C8B-B14F-4D97-AF65-F5344CB8AC3E}">
        <p14:creationId xmlns:p14="http://schemas.microsoft.com/office/powerpoint/2010/main" val="4565771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75FA4E9-8788-491E-E769-D858DFCDD8BA}"/>
              </a:ext>
            </a:extLst>
          </p:cNvPr>
          <p:cNvSpPr/>
          <p:nvPr/>
        </p:nvSpPr>
        <p:spPr>
          <a:xfrm>
            <a:off x="2275056" y="2967335"/>
            <a:ext cx="7641900" cy="923330"/>
          </a:xfrm>
          <a:prstGeom prst="rect">
            <a:avLst/>
          </a:prstGeom>
          <a:noFill/>
        </p:spPr>
        <p:txBody>
          <a:bodyPr wrap="none" lIns="91440" tIns="45720" rIns="91440" bIns="45720">
            <a:spAutoFit/>
          </a:bodyPr>
          <a:lstStyle/>
          <a:p>
            <a:pPr algn="ctr"/>
            <a:r>
              <a:rPr lang="en-US" sz="5400" dirty="0">
                <a:ln w="0"/>
                <a:solidFill>
                  <a:srgbClr val="502525"/>
                </a:solidFill>
                <a:effectLst>
                  <a:outerShdw blurRad="38100" dist="19050" dir="2700000" algn="tl" rotWithShape="0">
                    <a:schemeClr val="dk1">
                      <a:alpha val="40000"/>
                    </a:schemeClr>
                  </a:outerShdw>
                </a:effectLst>
                <a:latin typeface="Kamerik205 8" panose="020B0803030600020004" pitchFamily="34" charset="0"/>
              </a:rPr>
              <a:t>What’s the problem?</a:t>
            </a:r>
            <a:endParaRPr lang="en-US" sz="5400" b="0" cap="none" spc="0" dirty="0">
              <a:ln w="0"/>
              <a:solidFill>
                <a:srgbClr val="502525"/>
              </a:solidFill>
              <a:effectLst>
                <a:outerShdw blurRad="38100" dist="19050" dir="2700000" algn="tl" rotWithShape="0">
                  <a:schemeClr val="dk1">
                    <a:alpha val="40000"/>
                  </a:schemeClr>
                </a:outerShdw>
              </a:effectLst>
              <a:latin typeface="Kamerik205 8" panose="020B0803030600020004" pitchFamily="34" charset="0"/>
            </a:endParaRPr>
          </a:p>
        </p:txBody>
      </p:sp>
    </p:spTree>
    <p:extLst>
      <p:ext uri="{BB962C8B-B14F-4D97-AF65-F5344CB8AC3E}">
        <p14:creationId xmlns:p14="http://schemas.microsoft.com/office/powerpoint/2010/main" val="8606033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75EAD-3A66-B856-5ED4-F9C57EA98B74}"/>
              </a:ext>
            </a:extLst>
          </p:cNvPr>
          <p:cNvSpPr>
            <a:spLocks noGrp="1"/>
          </p:cNvSpPr>
          <p:nvPr>
            <p:ph type="title"/>
          </p:nvPr>
        </p:nvSpPr>
        <p:spPr/>
        <p:txBody>
          <a:bodyPr/>
          <a:lstStyle/>
          <a:p>
            <a:r>
              <a:rPr lang="en-US" dirty="0"/>
              <a:t>What’s the problem?</a:t>
            </a:r>
          </a:p>
        </p:txBody>
      </p:sp>
      <p:pic>
        <p:nvPicPr>
          <p:cNvPr id="5" name="Content Placeholder 4">
            <a:extLst>
              <a:ext uri="{FF2B5EF4-FFF2-40B4-BE49-F238E27FC236}">
                <a16:creationId xmlns:a16="http://schemas.microsoft.com/office/drawing/2014/main" id="{6F802A0C-F788-D12C-CFBF-288EC126BF36}"/>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38200" y="1898174"/>
            <a:ext cx="10515600" cy="4206240"/>
          </a:xfrm>
        </p:spPr>
      </p:pic>
    </p:spTree>
    <p:extLst>
      <p:ext uri="{BB962C8B-B14F-4D97-AF65-F5344CB8AC3E}">
        <p14:creationId xmlns:p14="http://schemas.microsoft.com/office/powerpoint/2010/main" val="31352238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30295B-E024-C5B2-375E-6E117B3FA0D4}"/>
              </a:ext>
            </a:extLst>
          </p:cNvPr>
          <p:cNvSpPr>
            <a:spLocks noGrp="1"/>
          </p:cNvSpPr>
          <p:nvPr>
            <p:ph type="title"/>
          </p:nvPr>
        </p:nvSpPr>
        <p:spPr/>
        <p:txBody>
          <a:bodyPr/>
          <a:lstStyle/>
          <a:p>
            <a:r>
              <a:rPr lang="en-US" dirty="0"/>
              <a:t>What’s the problem?</a:t>
            </a:r>
          </a:p>
        </p:txBody>
      </p:sp>
      <p:pic>
        <p:nvPicPr>
          <p:cNvPr id="5" name="Content Placeholder 4">
            <a:extLst>
              <a:ext uri="{FF2B5EF4-FFF2-40B4-BE49-F238E27FC236}">
                <a16:creationId xmlns:a16="http://schemas.microsoft.com/office/drawing/2014/main" id="{F94AE449-2071-58E0-E354-E302B6A6CB36}"/>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38200" y="1898174"/>
            <a:ext cx="10515600" cy="4206240"/>
          </a:xfrm>
        </p:spPr>
      </p:pic>
    </p:spTree>
    <p:extLst>
      <p:ext uri="{BB962C8B-B14F-4D97-AF65-F5344CB8AC3E}">
        <p14:creationId xmlns:p14="http://schemas.microsoft.com/office/powerpoint/2010/main" val="11215568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313801-D3D9-A943-55DC-7781BC9771D9}"/>
              </a:ext>
            </a:extLst>
          </p:cNvPr>
          <p:cNvSpPr>
            <a:spLocks noGrp="1"/>
          </p:cNvSpPr>
          <p:nvPr>
            <p:ph type="title"/>
          </p:nvPr>
        </p:nvSpPr>
        <p:spPr/>
        <p:txBody>
          <a:bodyPr/>
          <a:lstStyle/>
          <a:p>
            <a:r>
              <a:rPr lang="en-US" dirty="0"/>
              <a:t>What’s the problem?</a:t>
            </a:r>
          </a:p>
        </p:txBody>
      </p:sp>
      <p:pic>
        <p:nvPicPr>
          <p:cNvPr id="5" name="Content Placeholder 4">
            <a:extLst>
              <a:ext uri="{FF2B5EF4-FFF2-40B4-BE49-F238E27FC236}">
                <a16:creationId xmlns:a16="http://schemas.microsoft.com/office/drawing/2014/main" id="{252E0428-E673-3887-C549-A6709B50266F}"/>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38200" y="1898174"/>
            <a:ext cx="10515600" cy="4206240"/>
          </a:xfrm>
        </p:spPr>
      </p:pic>
    </p:spTree>
    <p:extLst>
      <p:ext uri="{BB962C8B-B14F-4D97-AF65-F5344CB8AC3E}">
        <p14:creationId xmlns:p14="http://schemas.microsoft.com/office/powerpoint/2010/main" val="30719312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8E9D73-C810-5D69-9D7F-6651C60A7A8E}"/>
              </a:ext>
            </a:extLst>
          </p:cNvPr>
          <p:cNvSpPr>
            <a:spLocks noGrp="1"/>
          </p:cNvSpPr>
          <p:nvPr>
            <p:ph type="title"/>
          </p:nvPr>
        </p:nvSpPr>
        <p:spPr/>
        <p:txBody>
          <a:bodyPr/>
          <a:lstStyle/>
          <a:p>
            <a:r>
              <a:rPr lang="en-US" dirty="0"/>
              <a:t>What’s the problem?</a:t>
            </a:r>
          </a:p>
        </p:txBody>
      </p:sp>
      <p:pic>
        <p:nvPicPr>
          <p:cNvPr id="5" name="Content Placeholder 4">
            <a:extLst>
              <a:ext uri="{FF2B5EF4-FFF2-40B4-BE49-F238E27FC236}">
                <a16:creationId xmlns:a16="http://schemas.microsoft.com/office/drawing/2014/main" id="{2CFA3F00-D17B-28B5-85BC-141C6C67F40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38200" y="1898174"/>
            <a:ext cx="10515600" cy="4206240"/>
          </a:xfrm>
        </p:spPr>
      </p:pic>
    </p:spTree>
    <p:extLst>
      <p:ext uri="{BB962C8B-B14F-4D97-AF65-F5344CB8AC3E}">
        <p14:creationId xmlns:p14="http://schemas.microsoft.com/office/powerpoint/2010/main" val="288937327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65</TotalTime>
  <Words>1141</Words>
  <Application>Microsoft Office PowerPoint</Application>
  <PresentationFormat>Widescreen</PresentationFormat>
  <Paragraphs>184</Paragraphs>
  <Slides>34</Slides>
  <Notes>25</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34</vt:i4>
      </vt:variant>
    </vt:vector>
  </HeadingPairs>
  <TitlesOfParts>
    <vt:vector size="40" baseType="lpstr">
      <vt:lpstr>Arial</vt:lpstr>
      <vt:lpstr>Calibri</vt:lpstr>
      <vt:lpstr>Kamerik205 8</vt:lpstr>
      <vt:lpstr>Segoe UI</vt:lpstr>
      <vt:lpstr>Office Theme</vt:lpstr>
      <vt:lpstr>Custom Design</vt:lpstr>
      <vt:lpstr>PowerPoint Presentation</vt:lpstr>
      <vt:lpstr>PowerPoint Presentation</vt:lpstr>
      <vt:lpstr>PowerPoint Presentation</vt:lpstr>
      <vt:lpstr>API Management Basics (Not Azure API Management Basics)</vt:lpstr>
      <vt:lpstr>PowerPoint Presentation</vt:lpstr>
      <vt:lpstr>What’s the problem?</vt:lpstr>
      <vt:lpstr>What’s the problem?</vt:lpstr>
      <vt:lpstr>What’s the problem?</vt:lpstr>
      <vt:lpstr>What’s the problem?</vt:lpstr>
      <vt:lpstr>What’s the problem?</vt:lpstr>
      <vt:lpstr>What’s the problem?</vt:lpstr>
      <vt:lpstr>PowerPoint Presentation</vt:lpstr>
      <vt:lpstr>What is API Management?</vt:lpstr>
      <vt:lpstr>What is API Management?</vt:lpstr>
      <vt:lpstr>What is API Management?</vt:lpstr>
      <vt:lpstr>PowerPoint Presentation</vt:lpstr>
      <vt:lpstr>API Management Use Cases</vt:lpstr>
      <vt:lpstr>API Management Use Cases</vt:lpstr>
      <vt:lpstr>API Management Use Cases</vt:lpstr>
      <vt:lpstr>API Management Use Cases</vt:lpstr>
      <vt:lpstr>API Management Use Cases</vt:lpstr>
      <vt:lpstr>API Management Use Cases</vt:lpstr>
      <vt:lpstr>API Management Marketplace</vt:lpstr>
      <vt:lpstr>API Management Offerings</vt:lpstr>
      <vt:lpstr>PowerPoint Presentation</vt:lpstr>
      <vt:lpstr>Manage APIs across clouds and on-premises</vt:lpstr>
      <vt:lpstr>Protect your resources</vt:lpstr>
      <vt:lpstr>Accelerate your business</vt:lpstr>
      <vt:lpstr>Improve API discoverability</vt:lpstr>
      <vt:lpstr>Transform existing services</vt:lpstr>
      <vt:lpstr>Secure your APIs</vt:lpstr>
      <vt:lpstr>Demo Time</vt:lpstr>
      <vt:lpstr>Demonstration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Chad Green</dc:creator>
  <cp:lastModifiedBy>Chad Green</cp:lastModifiedBy>
  <cp:revision>5</cp:revision>
  <dcterms:created xsi:type="dcterms:W3CDTF">2023-06-10T23:08:35Z</dcterms:created>
  <dcterms:modified xsi:type="dcterms:W3CDTF">2023-06-11T00:14:35Z</dcterms:modified>
</cp:coreProperties>
</file>